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2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313" r:id="rId6"/>
    <p:sldId id="263" r:id="rId7"/>
    <p:sldId id="262" r:id="rId8"/>
    <p:sldId id="264" r:id="rId9"/>
    <p:sldId id="312" r:id="rId10"/>
    <p:sldId id="316" r:id="rId11"/>
    <p:sldId id="317" r:id="rId12"/>
    <p:sldId id="302" r:id="rId13"/>
    <p:sldId id="311" r:id="rId14"/>
    <p:sldId id="265" r:id="rId15"/>
    <p:sldId id="310" r:id="rId16"/>
    <p:sldId id="274" r:id="rId17"/>
    <p:sldId id="269" r:id="rId18"/>
    <p:sldId id="315" r:id="rId19"/>
    <p:sldId id="314" r:id="rId20"/>
    <p:sldId id="304" r:id="rId21"/>
    <p:sldId id="306" r:id="rId22"/>
    <p:sldId id="319" r:id="rId23"/>
    <p:sldId id="321" r:id="rId24"/>
    <p:sldId id="284" r:id="rId25"/>
    <p:sldId id="305" r:id="rId26"/>
    <p:sldId id="309" r:id="rId27"/>
    <p:sldId id="318" r:id="rId28"/>
    <p:sldId id="320" r:id="rId29"/>
    <p:sldId id="323" r:id="rId30"/>
    <p:sldId id="322" r:id="rId31"/>
    <p:sldId id="308" r:id="rId32"/>
    <p:sldId id="287" r:id="rId33"/>
    <p:sldId id="289" r:id="rId34"/>
    <p:sldId id="290" r:id="rId35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Lato" panose="020F0502020204030203" pitchFamily="34" charset="0"/>
      <p:regular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  <p:embeddedFont>
      <p:font typeface="Proxima Nova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6" roundtripDataSignature="AMtx7mhfIyy9blYZlF6YXlIc/hFsSZmA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D6EBFF"/>
    <a:srgbClr val="CCFFCC"/>
    <a:srgbClr val="FF66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634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221"/>
    </p:cViewPr>
  </p:sorterViewPr>
  <p:notesViewPr>
    <p:cSldViewPr snapToGrid="0">
      <p:cViewPr varScale="1">
        <p:scale>
          <a:sx n="55" d="100"/>
          <a:sy n="55" d="100"/>
        </p:scale>
        <p:origin x="214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62B700-1222-434E-8C25-404B7DBE8C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0E320-AA0B-4FE8-8CAE-6353EE8B77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1C5E4-7D32-4598-BF13-75A433F4884E}" type="datetimeFigureOut">
              <a:rPr lang="fr-FR" smtClean="0"/>
              <a:t>14/04/2022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33506-CA34-4453-9216-F07CE7C850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6AE9D-D53F-48B8-954C-2F1582F4D1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D6CBA-6AC3-41CB-A666-A2D26F7B20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917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556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201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223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59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tx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11703ab62e4_0_1987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g11703ab62e4_0_1987"/>
          <p:cNvSpPr txBox="1">
            <a:spLocks noGrp="1"/>
          </p:cNvSpPr>
          <p:nvPr>
            <p:ph type="ctrTitle"/>
          </p:nvPr>
        </p:nvSpPr>
        <p:spPr>
          <a:xfrm>
            <a:off x="2660074" y="275034"/>
            <a:ext cx="9199770" cy="37070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g11703ab62e4_0_1987"/>
          <p:cNvSpPr txBox="1">
            <a:spLocks noGrp="1"/>
          </p:cNvSpPr>
          <p:nvPr>
            <p:ph type="subTitle" idx="1"/>
          </p:nvPr>
        </p:nvSpPr>
        <p:spPr>
          <a:xfrm>
            <a:off x="6923314" y="3982059"/>
            <a:ext cx="4936529" cy="16025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g11703ab62e4_0_19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97665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703ab62e4_0_202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11703ab62e4_0_2026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700" cy="255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59" name="Google Shape;59;g11703ab62e4_0_2026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700" cy="12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g11703ab62e4_0_20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33966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703ab62e4_0_20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296062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03ab62e4_0_2033"/>
          <p:cNvSpPr txBox="1">
            <a:spLocks noGrp="1"/>
          </p:cNvSpPr>
          <p:nvPr>
            <p:ph type="ctrTitle"/>
          </p:nvPr>
        </p:nvSpPr>
        <p:spPr>
          <a:xfrm>
            <a:off x="3973487" y="1301558"/>
            <a:ext cx="79635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g11703ab62e4_0_2033"/>
          <p:cNvSpPr txBox="1">
            <a:spLocks noGrp="1"/>
          </p:cNvSpPr>
          <p:nvPr>
            <p:ph type="subTitle" idx="1"/>
          </p:nvPr>
        </p:nvSpPr>
        <p:spPr>
          <a:xfrm>
            <a:off x="5816190" y="3111015"/>
            <a:ext cx="6120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g11703ab62e4_0_203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11703ab62e4_0_203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/>
          </a:p>
        </p:txBody>
      </p:sp>
      <p:sp>
        <p:nvSpPr>
          <p:cNvPr id="68" name="Google Shape;68;g11703ab62e4_0_20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47531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g11703ab62e4_0_199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g11703ab62e4_0_1992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Google Shape;21;g11703ab62e4_0_19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03047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1703ab62e4_0_199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g11703ab62e4_0_1996"/>
          <p:cNvSpPr txBox="1">
            <a:spLocks noGrp="1"/>
          </p:cNvSpPr>
          <p:nvPr>
            <p:ph type="title"/>
          </p:nvPr>
        </p:nvSpPr>
        <p:spPr>
          <a:xfrm>
            <a:off x="415650" y="-1505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g11703ab62e4_0_1996"/>
          <p:cNvSpPr txBox="1">
            <a:spLocks noGrp="1"/>
          </p:cNvSpPr>
          <p:nvPr>
            <p:ph type="body" idx="1"/>
          </p:nvPr>
        </p:nvSpPr>
        <p:spPr>
          <a:xfrm>
            <a:off x="415600" y="820800"/>
            <a:ext cx="11360700" cy="580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g11703ab62e4_0_199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27" name="Google Shape;27;g11703ab62e4_0_1996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99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703ab62e4_0_2001"/>
          <p:cNvSpPr txBox="1">
            <a:spLocks noGrp="1"/>
          </p:cNvSpPr>
          <p:nvPr>
            <p:ph type="title"/>
          </p:nvPr>
        </p:nvSpPr>
        <p:spPr>
          <a:xfrm>
            <a:off x="415650" y="482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g11703ab62e4_0_2001"/>
          <p:cNvSpPr txBox="1">
            <a:spLocks noGrp="1"/>
          </p:cNvSpPr>
          <p:nvPr>
            <p:ph type="body" idx="1"/>
          </p:nvPr>
        </p:nvSpPr>
        <p:spPr>
          <a:xfrm>
            <a:off x="415600" y="992000"/>
            <a:ext cx="5333100" cy="522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g11703ab62e4_0_2001"/>
          <p:cNvSpPr txBox="1">
            <a:spLocks noGrp="1"/>
          </p:cNvSpPr>
          <p:nvPr>
            <p:ph type="body" idx="2"/>
          </p:nvPr>
        </p:nvSpPr>
        <p:spPr>
          <a:xfrm>
            <a:off x="6443200" y="992000"/>
            <a:ext cx="5333100" cy="531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g11703ab62e4_0_200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33" name="Google Shape;33;g11703ab62e4_0_2001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76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1703ab62e4_0_2006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g11703ab62e4_0_200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37" name="Google Shape;37;g11703ab62e4_0_2006"/>
          <p:cNvSpPr/>
          <p:nvPr/>
        </p:nvSpPr>
        <p:spPr>
          <a:xfrm>
            <a:off x="-50" y="833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50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1703ab62e4_0_2009"/>
          <p:cNvSpPr txBox="1">
            <a:spLocks noGrp="1"/>
          </p:cNvSpPr>
          <p:nvPr>
            <p:ph type="title"/>
          </p:nvPr>
        </p:nvSpPr>
        <p:spPr>
          <a:xfrm>
            <a:off x="415600" y="2074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g11703ab62e4_0_2009"/>
          <p:cNvSpPr txBox="1">
            <a:spLocks noGrp="1"/>
          </p:cNvSpPr>
          <p:nvPr>
            <p:ph type="body" idx="1"/>
          </p:nvPr>
        </p:nvSpPr>
        <p:spPr>
          <a:xfrm>
            <a:off x="415600" y="1360000"/>
            <a:ext cx="3744000" cy="473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g11703ab62e4_0_200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42" name="Google Shape;42;g11703ab62e4_0_2009"/>
          <p:cNvSpPr/>
          <p:nvPr/>
        </p:nvSpPr>
        <p:spPr>
          <a:xfrm>
            <a:off x="-50" y="1214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2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1703ab62e4_0_201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g11703ab62e4_0_20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56769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703ab62e4_0_2016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g11703ab62e4_0_2016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g11703ab62e4_0_2016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700" cy="2012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g11703ab62e4_0_2016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g11703ab62e4_0_2016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g11703ab62e4_0_20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76512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703ab62e4_0_2023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g11703ab62e4_0_20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87091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703ab62e4_0_19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1" name="Google Shape;11;g11703ab62e4_0_19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●"/>
              <a:defRPr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2" name="Google Shape;12;g11703ab62e4_0_198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69177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mrcreasey@gmail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lis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hyperlink" Target="https://olist.com/" TargetMode="External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olistbr/brazilian-ecommer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2074127" y="275034"/>
            <a:ext cx="9785717" cy="3707021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Segmentez des clients d'un site e-commerce</a:t>
            </a:r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fr-FR" dirty="0"/>
              <a:t>Projet 5 du parcours </a:t>
            </a:r>
          </a:p>
          <a:p>
            <a:pPr lvl="0"/>
            <a:r>
              <a:rPr lang="fr-FR" dirty="0"/>
              <a:t>« Data Scientist » d’OpenClassrooms</a:t>
            </a:r>
          </a:p>
          <a:p>
            <a:pPr lvl="0"/>
            <a:endParaRPr lang="fr-FR" dirty="0"/>
          </a:p>
          <a:p>
            <a:pPr lvl="0"/>
            <a:r>
              <a:rPr lang="fr-FR" sz="4600" dirty="0"/>
              <a:t>Mark Creasey</a:t>
            </a:r>
          </a:p>
          <a:p>
            <a:pPr lvl="0"/>
            <a:endParaRPr lang="fr-FR" dirty="0"/>
          </a:p>
        </p:txBody>
      </p:sp>
      <p:sp>
        <p:nvSpPr>
          <p:cNvPr id="81" name="Google Shape;81;p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</a:t>
            </a:fld>
            <a:endParaRPr lang="fr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B4B0E3-8730-478C-9E3B-48876552760D}"/>
              </a:ext>
            </a:extLst>
          </p:cNvPr>
          <p:cNvGrpSpPr/>
          <p:nvPr/>
        </p:nvGrpSpPr>
        <p:grpSpPr>
          <a:xfrm>
            <a:off x="747132" y="2256278"/>
            <a:ext cx="2653990" cy="1895707"/>
            <a:chOff x="568712" y="1260088"/>
            <a:chExt cx="2653990" cy="189570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431A741-37E8-4330-866C-99F450308D39}"/>
                </a:ext>
              </a:extLst>
            </p:cNvPr>
            <p:cNvSpPr/>
            <p:nvPr/>
          </p:nvSpPr>
          <p:spPr>
            <a:xfrm>
              <a:off x="568712" y="1260088"/>
              <a:ext cx="2653990" cy="189570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C5BAF01-8050-4D26-9099-9846B35FD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4459" y="1672645"/>
              <a:ext cx="2309886" cy="911797"/>
            </a:xfrm>
            <a:prstGeom prst="rect">
              <a:avLst/>
            </a:prstGeom>
          </p:spPr>
        </p:pic>
      </p:grpSp>
      <p:pic>
        <p:nvPicPr>
          <p:cNvPr id="5" name="Graphic 4" descr="Credit card with solid fill">
            <a:extLst>
              <a:ext uri="{FF2B5EF4-FFF2-40B4-BE49-F238E27FC236}">
                <a16:creationId xmlns:a16="http://schemas.microsoft.com/office/drawing/2014/main" id="{E77AE919-95EF-437D-8455-C7B56B73B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48618" y="1125365"/>
            <a:ext cx="914400" cy="914400"/>
          </a:xfrm>
          <a:prstGeom prst="rect">
            <a:avLst/>
          </a:prstGeom>
        </p:spPr>
      </p:pic>
      <p:pic>
        <p:nvPicPr>
          <p:cNvPr id="9" name="Graphic 8" descr="Present with solid fill">
            <a:extLst>
              <a:ext uri="{FF2B5EF4-FFF2-40B4-BE49-F238E27FC236}">
                <a16:creationId xmlns:a16="http://schemas.microsoft.com/office/drawing/2014/main" id="{880EFB43-FD9E-4A27-8124-922AC9D623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0777" y="5444794"/>
            <a:ext cx="575682" cy="575682"/>
          </a:xfrm>
          <a:prstGeom prst="rect">
            <a:avLst/>
          </a:prstGeom>
        </p:spPr>
      </p:pic>
      <p:pic>
        <p:nvPicPr>
          <p:cNvPr id="13" name="Graphic 12" descr="Smart Phone with solid fill">
            <a:extLst>
              <a:ext uri="{FF2B5EF4-FFF2-40B4-BE49-F238E27FC236}">
                <a16:creationId xmlns:a16="http://schemas.microsoft.com/office/drawing/2014/main" id="{46A62CB5-0C8E-443E-BED5-746DAA1F3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9828" y="4849327"/>
            <a:ext cx="575682" cy="575682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3FD02D55-0B8E-45EF-80C2-5065D77785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63018" y="5016107"/>
            <a:ext cx="575682" cy="575682"/>
          </a:xfrm>
          <a:prstGeom prst="rect">
            <a:avLst/>
          </a:prstGeom>
        </p:spPr>
      </p:pic>
      <p:pic>
        <p:nvPicPr>
          <p:cNvPr id="17" name="Graphic 16" descr="Music notes with solid fill">
            <a:extLst>
              <a:ext uri="{FF2B5EF4-FFF2-40B4-BE49-F238E27FC236}">
                <a16:creationId xmlns:a16="http://schemas.microsoft.com/office/drawing/2014/main" id="{54088F0C-1114-4825-8098-A1387F12C1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59102" y="5571824"/>
            <a:ext cx="575682" cy="575682"/>
          </a:xfrm>
          <a:prstGeom prst="rect">
            <a:avLst/>
          </a:prstGeom>
        </p:spPr>
      </p:pic>
      <p:pic>
        <p:nvPicPr>
          <p:cNvPr id="19" name="Graphic 18" descr="Shopping bag with solid fill">
            <a:extLst>
              <a:ext uri="{FF2B5EF4-FFF2-40B4-BE49-F238E27FC236}">
                <a16:creationId xmlns:a16="http://schemas.microsoft.com/office/drawing/2014/main" id="{01604633-1D3A-4962-88EA-5EFCD33EA6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501902" y="434272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FBC9-2270-4D7F-B244-4CF45AF3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Analyse financier: nombre de commandes croissant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9125-7EB6-46CF-AA1F-DB8742383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000" b="1" dirty="0"/>
              <a:t>Nombre de commandes</a:t>
            </a:r>
          </a:p>
          <a:p>
            <a:r>
              <a:rPr lang="fr-FR" dirty="0"/>
              <a:t>Croissant pendant 1 an, puis stable</a:t>
            </a:r>
          </a:p>
          <a:p>
            <a:r>
              <a:rPr lang="fr-FR" dirty="0"/>
              <a:t>Stabilité des segments ???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754D5-7192-46F4-9DAA-20C049191B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sz="2000" b="1" dirty="0"/>
              <a:t>Montant dépensé</a:t>
            </a:r>
          </a:p>
          <a:p>
            <a:r>
              <a:rPr lang="fr-FR" dirty="0"/>
              <a:t>97% des clients ont fait seulement un commande</a:t>
            </a:r>
          </a:p>
          <a:p>
            <a:pPr marL="107950" indent="0">
              <a:buNone/>
            </a:pP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05418-3E2D-4C79-922C-60B2262D03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10</a:t>
            </a:fld>
            <a:endParaRPr lang="fr"/>
          </a:p>
        </p:txBody>
      </p:sp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1A89BACB-F844-4FDA-80D9-4357E3B7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2327591"/>
            <a:ext cx="5041270" cy="415238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F8CD9A5-A239-4ACC-B39A-2A97804F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00" y="2370830"/>
            <a:ext cx="4965079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7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9753-304E-4ADA-B4CC-81C4EB81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Analyse financier : Moyen et nombre de paiements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DD228-73D3-4EF9-9EDF-E0978CA77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Moyenne de paiement indépendant du valeur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AB04C-8E85-487A-AD54-C10E11C29E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55% des commandes sont payés en plusieurs fois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FC942-F945-4C37-B4CD-0A576543A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11</a:t>
            </a:fld>
            <a:endParaRPr lang="fr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F774C6A-E267-45DC-AAC1-CDDDE7B7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2132667"/>
            <a:ext cx="5079365" cy="3733333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962CD47-7457-4347-91E0-D906C39F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90" y="2304056"/>
            <a:ext cx="5117460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7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3CD7FBDB-0577-41BB-8578-74BC543C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74" y="1627160"/>
            <a:ext cx="2831746" cy="147301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8E2D806-1D88-4707-AA58-64EC1273A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80" y="1446120"/>
            <a:ext cx="2882540" cy="2158730"/>
          </a:xfrm>
          <a:prstGeom prst="rect">
            <a:avLst/>
          </a:prstGeom>
        </p:spPr>
      </p:pic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accessibilité : 80% du commerce en 6 états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DD66B8-5676-4138-9B61-BBFF91F4D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80% achats en 6 états du sud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C45B00-7159-4598-91E1-725DC927DD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80940" y="992000"/>
            <a:ext cx="5333100" cy="5312100"/>
          </a:xfrm>
        </p:spPr>
        <p:txBody>
          <a:bodyPr/>
          <a:lstStyle/>
          <a:p>
            <a:r>
              <a:rPr lang="fr-FR" dirty="0"/>
              <a:t>80% des ventes de 3 états  (SP, PR, MG)</a:t>
            </a:r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12</a:t>
            </a:fld>
            <a:endParaRPr lang="fr"/>
          </a:p>
        </p:txBody>
      </p:sp>
      <p:pic>
        <p:nvPicPr>
          <p:cNvPr id="5" name="Picture 4" descr="Chart, map&#10;&#10;Description automatically generated">
            <a:extLst>
              <a:ext uri="{FF2B5EF4-FFF2-40B4-BE49-F238E27FC236}">
                <a16:creationId xmlns:a16="http://schemas.microsoft.com/office/drawing/2014/main" id="{27E47419-6F7E-472C-B0E2-08520DC293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612"/>
          <a:stretch/>
        </p:blipFill>
        <p:spPr>
          <a:xfrm>
            <a:off x="7334189" y="3280409"/>
            <a:ext cx="3467505" cy="3529323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2141554-BBF0-4F27-800F-965953875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30" y="3526380"/>
            <a:ext cx="4610880" cy="33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2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166D7C4-2874-4A03-BCD7-08271CD4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04" y="2117084"/>
            <a:ext cx="4590464" cy="3425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27478E-4206-4979-9BD3-D4CDC2DA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Analyse accessibilité : Délai de livraison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B90D6-4E3A-49CE-9BA5-DC6CE123CA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13</a:t>
            </a:fld>
            <a:endParaRPr lang="fr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A03278-8F80-4CA7-BAF9-5A401972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324" y="971303"/>
            <a:ext cx="3633905" cy="275352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0301E2C-37AE-4FEB-ABEF-BA0F375E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00" y="3829771"/>
            <a:ext cx="5634154" cy="30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5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produits : simplification de catégories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7BE479-B605-4A4F-A2D4-0A36AE286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&gt; 56 catégories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A0886-7E81-49E8-88E1-1D6A927831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Groupement manuelle en 10 catégories</a:t>
            </a:r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14</a:t>
            </a:fld>
            <a:endParaRPr lang="fr"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73559827-D724-47AD-BB93-0B854DF5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5" y="1405889"/>
            <a:ext cx="3242832" cy="5033517"/>
          </a:xfrm>
          <a:prstGeom prst="rect">
            <a:avLst/>
          </a:prstGeom>
        </p:spPr>
      </p:pic>
      <p:pic>
        <p:nvPicPr>
          <p:cNvPr id="5" name="Picture 4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482D78B5-FF96-4E70-AD0B-835F01708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23" y="1851224"/>
            <a:ext cx="5333333" cy="35936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satisfactions : </a:t>
            </a:r>
            <a:r>
              <a:rPr lang="fr-FR" dirty="0" err="1"/>
              <a:t>Review</a:t>
            </a:r>
            <a:r>
              <a:rPr lang="fr-FR" dirty="0"/>
              <a:t> Score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79173-1921-469E-8903-F7894D87D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plupart des </a:t>
            </a:r>
            <a:r>
              <a:rPr lang="fr-FR" dirty="0" err="1"/>
              <a:t>review</a:t>
            </a:r>
            <a:r>
              <a:rPr lang="fr-FR" dirty="0"/>
              <a:t> scores sont 5/5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FEE80-2D38-4838-9E36-AD6F72685FE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 err="1"/>
              <a:t>Review</a:t>
            </a:r>
            <a:r>
              <a:rPr lang="fr-FR" dirty="0"/>
              <a:t> score varie par catégorie</a:t>
            </a:r>
          </a:p>
          <a:p>
            <a:pPr lvl="1"/>
            <a:r>
              <a:rPr lang="fr-FR" dirty="0"/>
              <a:t>Temps de livraison ?</a:t>
            </a:r>
          </a:p>
          <a:p>
            <a:pPr lvl="1"/>
            <a:r>
              <a:rPr lang="fr-FR" dirty="0"/>
              <a:t>Qualité / localisation vendeur ?</a:t>
            </a:r>
          </a:p>
          <a:p>
            <a:pPr lvl="1"/>
            <a:r>
              <a:rPr lang="fr-FR" dirty="0"/>
              <a:t>Expectations client ?</a:t>
            </a:r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15</a:t>
            </a:fld>
            <a:endParaRPr lang="fr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074A7D8-29E4-4F84-B970-335D2151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699645"/>
            <a:ext cx="4719701" cy="330261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21B990C-1488-47D8-9C7C-4463BCAD4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801" y="2484289"/>
            <a:ext cx="5765079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1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 dirty="0">
                <a:latin typeface="Montserrat"/>
                <a:ea typeface="Montserrat"/>
                <a:cs typeface="Montserrat"/>
                <a:sym typeface="Montserrat"/>
              </a:rPr>
              <a:t>03. Modélisations effectuées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671B57BD-9196-4C43-A571-CFDBE596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Segmentation RFM (Récence, Fréquence, Monétaire)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09FA0F5-9FC0-41E0-9BFC-F0CFD0312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Scoring</a:t>
            </a:r>
            <a:r>
              <a:rPr lang="fr-FR" dirty="0"/>
              <a:t> RFM</a:t>
            </a:r>
          </a:p>
          <a:p>
            <a:pPr lvl="1"/>
            <a:r>
              <a:rPr lang="fr-FR" dirty="0"/>
              <a:t>R = Récence en 4 </a:t>
            </a:r>
            <a:r>
              <a:rPr lang="fr-FR" dirty="0" err="1"/>
              <a:t>bins</a:t>
            </a:r>
            <a:r>
              <a:rPr lang="fr-FR" dirty="0"/>
              <a:t> (quantiles)</a:t>
            </a:r>
          </a:p>
          <a:p>
            <a:pPr lvl="1"/>
            <a:r>
              <a:rPr lang="fr-FR" dirty="0"/>
              <a:t>F = Fréquence en 3 </a:t>
            </a:r>
            <a:r>
              <a:rPr lang="fr-FR" dirty="0" err="1"/>
              <a:t>bins</a:t>
            </a:r>
            <a:r>
              <a:rPr lang="fr-FR" dirty="0"/>
              <a:t> (1,2, plus)</a:t>
            </a:r>
          </a:p>
          <a:p>
            <a:pPr lvl="1"/>
            <a:r>
              <a:rPr lang="fr-FR" dirty="0"/>
              <a:t>M = Montant moyenne en 4 </a:t>
            </a:r>
            <a:r>
              <a:rPr lang="fr-FR" dirty="0" err="1"/>
              <a:t>bins</a:t>
            </a:r>
            <a:r>
              <a:rPr lang="fr-FR" dirty="0"/>
              <a:t> (quantiles)</a:t>
            </a:r>
          </a:p>
          <a:p>
            <a:endParaRPr lang="fr-FR" dirty="0"/>
          </a:p>
          <a:p>
            <a:r>
              <a:rPr lang="fr-FR" dirty="0"/>
              <a:t>Score = R + F + M</a:t>
            </a:r>
          </a:p>
          <a:p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96AD23-D923-48DC-9F45-BBDA4BA83D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Incite à faire du marketing au plus récent (97% clients ont fait une seule commande)</a:t>
            </a:r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17</a:t>
            </a:fld>
            <a:endParaRPr lang="fr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FECE988-D5FF-40AB-9CBC-F36C4B31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607" y="2708544"/>
            <a:ext cx="7212698" cy="3771428"/>
          </a:xfrm>
          <a:prstGeom prst="rect">
            <a:avLst/>
          </a:prstGeom>
        </p:spPr>
      </p:pic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BFCEDDC4-C32D-481B-98E9-70083A353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20" y="3429000"/>
            <a:ext cx="3662532" cy="27285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671B57BD-9196-4C43-A571-CFDBE596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 Segmentation </a:t>
            </a:r>
            <a:r>
              <a:rPr lang="fr-FR" dirty="0" err="1"/>
              <a:t>Kmeans</a:t>
            </a:r>
            <a:r>
              <a:rPr lang="fr-FR" dirty="0"/>
              <a:t> (Récence, Fréquence, Monétaire)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09FA0F5-9FC0-41E0-9BFC-F0CFD0312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Segmentation par </a:t>
            </a:r>
            <a:r>
              <a:rPr lang="fr-FR" dirty="0" err="1"/>
              <a:t>Kmeans</a:t>
            </a:r>
            <a:r>
              <a:rPr lang="fr-FR" dirty="0"/>
              <a:t> (K=7)</a:t>
            </a:r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18</a:t>
            </a:fld>
            <a:endParaRPr lang="fr"/>
          </a:p>
        </p:txBody>
      </p:sp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75E1D813-6502-4187-85A0-13228935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83" y="3440178"/>
            <a:ext cx="3553845" cy="331692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F2B4DB-D52F-47A0-9B7C-2A6358894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9" y="2255915"/>
            <a:ext cx="4958143" cy="278427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A45519-C22D-425D-9959-00A5C8F56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973" y="827444"/>
            <a:ext cx="3726993" cy="26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4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7F21C1-B3BB-4F11-A371-AC3886BC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3. Segmentation </a:t>
            </a:r>
            <a:r>
              <a:rPr lang="fr-FR" dirty="0" err="1"/>
              <a:t>KMeans</a:t>
            </a:r>
            <a:r>
              <a:rPr lang="fr-FR" dirty="0"/>
              <a:t> – choix du nombre de clusters (k)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4E756-D555-49A4-99C5-E52516BF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51338"/>
            <a:ext cx="4293034" cy="5772362"/>
          </a:xfrm>
        </p:spPr>
        <p:txBody>
          <a:bodyPr/>
          <a:lstStyle/>
          <a:p>
            <a:r>
              <a:rPr lang="fr-FR" dirty="0"/>
              <a:t>Cohérence</a:t>
            </a:r>
          </a:p>
          <a:p>
            <a:pPr lvl="1"/>
            <a:r>
              <a:rPr lang="fr-FR" dirty="0" err="1"/>
              <a:t>Inertia</a:t>
            </a:r>
            <a:r>
              <a:rPr lang="fr-FR" dirty="0"/>
              <a:t> (</a:t>
            </a:r>
            <a:r>
              <a:rPr lang="fr-FR" dirty="0" err="1"/>
              <a:t>distortion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Calinski</a:t>
            </a:r>
            <a:r>
              <a:rPr lang="fr-FR" dirty="0"/>
              <a:t> </a:t>
            </a:r>
            <a:r>
              <a:rPr lang="fr-FR" dirty="0" err="1"/>
              <a:t>Harabasz</a:t>
            </a:r>
            <a:endParaRPr lang="fr-FR" dirty="0"/>
          </a:p>
          <a:p>
            <a:pPr lvl="1"/>
            <a:r>
              <a:rPr lang="fr-FR" dirty="0" err="1"/>
              <a:t>Davies_Bouldin</a:t>
            </a:r>
            <a:endParaRPr lang="fr-FR" dirty="0"/>
          </a:p>
          <a:p>
            <a:endParaRPr lang="fr-FR" dirty="0"/>
          </a:p>
          <a:p>
            <a:r>
              <a:rPr lang="fr-FR" dirty="0"/>
              <a:t>Forme</a:t>
            </a:r>
          </a:p>
          <a:p>
            <a:pPr lvl="1"/>
            <a:r>
              <a:rPr lang="fr-FR" dirty="0"/>
              <a:t>Silhouette</a:t>
            </a:r>
          </a:p>
          <a:p>
            <a:endParaRPr lang="fr-FR" dirty="0"/>
          </a:p>
          <a:p>
            <a:r>
              <a:rPr lang="fr-FR" dirty="0"/>
              <a:t>Stabilité</a:t>
            </a:r>
          </a:p>
          <a:p>
            <a:pPr lvl="1"/>
            <a:r>
              <a:rPr lang="fr-FR" dirty="0"/>
              <a:t>Mesure de la reproductibilité des clusters sur échantillons aléatoires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030EB-C027-40D3-A7D0-6950B51877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 smtClean="0"/>
              <a:pPr lvl="0"/>
              <a:t>19</a:t>
            </a:fld>
            <a:endParaRPr lang="fr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2AF8FE4E-C678-4CCA-8948-712385694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08"/>
          <a:stretch/>
        </p:blipFill>
        <p:spPr>
          <a:xfrm>
            <a:off x="4804515" y="1023009"/>
            <a:ext cx="6921008" cy="5719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BA014B-1F1E-46BB-8AED-347EF8999994}"/>
              </a:ext>
            </a:extLst>
          </p:cNvPr>
          <p:cNvSpPr txBox="1"/>
          <p:nvPr/>
        </p:nvSpPr>
        <p:spPr>
          <a:xfrm>
            <a:off x="8898241" y="5094977"/>
            <a:ext cx="2144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8242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dirty="0"/>
              <a:t>Sommaire</a:t>
            </a:r>
            <a:endParaRPr lang="fr-FR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BC9F7E9-D0B0-4C5B-A8F4-3C0B8E7334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Segmentation des clients d’un site d’e-commerce</a:t>
            </a:r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2"/>
          </p:nvPr>
        </p:nvSpPr>
        <p:spPr>
          <a:xfrm>
            <a:off x="6308200" y="965600"/>
            <a:ext cx="5720110" cy="49269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dirty="0"/>
              <a:t>01 Présentation de la problématique</a:t>
            </a:r>
          </a:p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dirty="0"/>
              <a:t>02 Analyse exploratoire et </a:t>
            </a:r>
            <a:r>
              <a:rPr lang="fr-FR" dirty="0" err="1"/>
              <a:t>feature</a:t>
            </a:r>
            <a:r>
              <a:rPr lang="fr-FR" dirty="0"/>
              <a:t> engineering</a:t>
            </a:r>
          </a:p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dirty="0"/>
              <a:t>03 Modélisations </a:t>
            </a:r>
            <a:r>
              <a:rPr lang="fr-FR" b="0" i="0" dirty="0"/>
              <a:t>effectuées</a:t>
            </a:r>
          </a:p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dirty="0"/>
              <a:t>04 Modèle sélectionné</a:t>
            </a:r>
          </a:p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b="0" i="0" dirty="0"/>
              <a:t>05 Simulation de stabilité</a:t>
            </a:r>
          </a:p>
          <a:p>
            <a:pPr marL="152396" lvl="0" indent="0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r>
              <a:rPr lang="fr-FR" dirty="0"/>
              <a:t>06 Conclusion</a:t>
            </a:r>
          </a:p>
          <a:p>
            <a:pPr marL="609585" lvl="0" indent="-342888" rtl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fr-FR" dirty="0"/>
          </a:p>
        </p:txBody>
      </p:sp>
      <p:sp>
        <p:nvSpPr>
          <p:cNvPr id="88" name="Google Shape;88;p2"/>
          <p:cNvSpPr txBox="1">
            <a:spLocks noGrp="1"/>
          </p:cNvSpPr>
          <p:nvPr>
            <p:ph type="sldNum" idx="12"/>
          </p:nvPr>
        </p:nvSpPr>
        <p:spPr/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fr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27109E-8B01-4E92-9804-17351F01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Kmeans</a:t>
            </a:r>
            <a:r>
              <a:rPr lang="fr-FR" dirty="0"/>
              <a:t> – silhouette scores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D71D5-37B1-4DBA-B26D-DA31D4EE4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20</a:t>
            </a:fld>
            <a:endParaRPr lang="fr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D636400-196F-4CAD-96BE-29695EB0F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9" t="10883" r="11517"/>
          <a:stretch/>
        </p:blipFill>
        <p:spPr>
          <a:xfrm>
            <a:off x="1282262" y="2291255"/>
            <a:ext cx="5265684" cy="358732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35D5C7-78C9-40FC-98D0-34B7E3EEC2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40097" y="2085746"/>
            <a:ext cx="2743213" cy="1945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3887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65D590-293D-4E13-B649-BF817758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Kmeans</a:t>
            </a:r>
            <a:r>
              <a:rPr lang="fr-FR" dirty="0"/>
              <a:t> (k=7) – Visualisation t-SNE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000B3-434D-40F6-855F-8C717E981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Fréquent acheteurs au milieu</a:t>
            </a:r>
          </a:p>
          <a:p>
            <a:r>
              <a:rPr lang="fr-FR" dirty="0"/>
              <a:t>Gros dépensiers à droite</a:t>
            </a:r>
          </a:p>
          <a:p>
            <a:r>
              <a:rPr lang="fr-FR" dirty="0"/>
              <a:t>Petits achats à gauche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F81FF4-A492-49C3-8D84-BD4113CF86C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La moyenne de paiement est aussi discriminatoire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5000B-D804-4C1A-8261-33CF49163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21</a:t>
            </a:fld>
            <a:endParaRPr lang="fr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728E870-77F4-45A2-840A-BA926E6A3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0"/>
          <a:stretch/>
        </p:blipFill>
        <p:spPr>
          <a:xfrm>
            <a:off x="702021" y="2210671"/>
            <a:ext cx="4246769" cy="4187262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C3B39C02-FA7A-4EEA-92F9-492C03C5C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7"/>
          <a:stretch/>
        </p:blipFill>
        <p:spPr>
          <a:xfrm>
            <a:off x="6941683" y="2210671"/>
            <a:ext cx="4354927" cy="4262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4CC08A-9542-4E84-8121-BA27090970B5}"/>
              </a:ext>
            </a:extLst>
          </p:cNvPr>
          <p:cNvSpPr txBox="1"/>
          <p:nvPr/>
        </p:nvSpPr>
        <p:spPr>
          <a:xfrm>
            <a:off x="5042495" y="4832627"/>
            <a:ext cx="2144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0684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A51D-9BC4-4668-8BFB-7810C7F5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Clustering </a:t>
            </a:r>
            <a:r>
              <a:rPr lang="fr-FR" dirty="0" err="1"/>
              <a:t>Agglomerative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A21BC-D7FF-4FFC-B099-7EB1D9E12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Meilleurs scores avec linkage Ward, k=7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CCF17-771E-4C55-A81B-B37FA245E57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Segmentation similaire à </a:t>
            </a:r>
            <a:r>
              <a:rPr lang="fr-FR" dirty="0" err="1"/>
              <a:t>Kmeans</a:t>
            </a:r>
            <a:endParaRPr lang="fr-FR" dirty="0"/>
          </a:p>
          <a:p>
            <a:r>
              <a:rPr lang="fr-FR" dirty="0"/>
              <a:t>Très chronophage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565B1-3BD1-47CC-BA9A-4BE6291E8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22</a:t>
            </a:fld>
            <a:endParaRPr lang="fr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6A07FAA-49D6-439B-9A56-9AC1F0727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864" y="1986454"/>
            <a:ext cx="4205817" cy="4045661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484608E5-B33B-4267-841F-46F19616E1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0"/>
          <a:stretch/>
        </p:blipFill>
        <p:spPr>
          <a:xfrm>
            <a:off x="2760308" y="1587061"/>
            <a:ext cx="3430882" cy="225526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3B60A7B-8B59-4FE0-97C0-E946431D9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660"/>
          <a:stretch/>
        </p:blipFill>
        <p:spPr>
          <a:xfrm>
            <a:off x="222269" y="3247448"/>
            <a:ext cx="3445842" cy="34214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418426-70A5-4ECB-996C-78733B8AF02F}"/>
              </a:ext>
            </a:extLst>
          </p:cNvPr>
          <p:cNvSpPr txBox="1"/>
          <p:nvPr/>
        </p:nvSpPr>
        <p:spPr>
          <a:xfrm>
            <a:off x="4370265" y="4958166"/>
            <a:ext cx="2144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75435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9E45-8BD4-4ABA-9050-46CD3C46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DBSCAN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C45A7-11E9-4C53-B327-E4E63FE0B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Les résultats sont très sensibles au choix d’hyperparamètres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DF62E-71D1-4590-AA65-FF07371915E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Meilleurs résultats presque identiques au </a:t>
            </a:r>
            <a:r>
              <a:rPr lang="fr-FR" dirty="0" err="1"/>
              <a:t>Kmeans</a:t>
            </a:r>
            <a:r>
              <a:rPr lang="fr-FR" dirty="0"/>
              <a:t> (k=7)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8FEA9-47CD-4E28-BE25-27BBF00E39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23</a:t>
            </a:fld>
            <a:endParaRPr lang="fr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7476FAA-1232-4385-A05D-48E4BC2CA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3" t="9960" r="16506"/>
          <a:stretch/>
        </p:blipFill>
        <p:spPr>
          <a:xfrm>
            <a:off x="6472154" y="1884156"/>
            <a:ext cx="4572446" cy="4419944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56FA80D-67CE-4B91-BD57-5612041A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944423"/>
            <a:ext cx="4986717" cy="3638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308A59-C129-4A5C-B6EB-8E7C7F058A20}"/>
              </a:ext>
            </a:extLst>
          </p:cNvPr>
          <p:cNvSpPr txBox="1"/>
          <p:nvPr/>
        </p:nvSpPr>
        <p:spPr>
          <a:xfrm>
            <a:off x="4647792" y="5424738"/>
            <a:ext cx="2144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778421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>
            <a:spLocks noGrp="1"/>
          </p:cNvSpPr>
          <p:nvPr>
            <p:ph type="title"/>
          </p:nvPr>
        </p:nvSpPr>
        <p:spPr>
          <a:xfrm>
            <a:off x="680550" y="3520965"/>
            <a:ext cx="108309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 dirty="0">
                <a:latin typeface="Montserrat"/>
                <a:ea typeface="Montserrat"/>
                <a:cs typeface="Montserrat"/>
                <a:sym typeface="Montserrat"/>
              </a:rPr>
              <a:t>04 Le modèle final sélectionné</a:t>
            </a:r>
            <a:br>
              <a:rPr lang="fr" b="0" i="0" dirty="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fr" b="0" i="0" dirty="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b="0" i="0" dirty="0">
                <a:latin typeface="Montserrat"/>
                <a:ea typeface="Montserrat"/>
                <a:cs typeface="Montserrat"/>
                <a:sym typeface="Montserrat"/>
              </a:rPr>
              <a:t>05 Simulation de stabilité</a:t>
            </a:r>
            <a:endParaRPr dirty="0"/>
          </a:p>
        </p:txBody>
      </p:sp>
      <p:sp>
        <p:nvSpPr>
          <p:cNvPr id="366" name="Google Shape;36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6609-7B95-4181-9C4A-2DB1B2AF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Segments par </a:t>
            </a:r>
            <a:r>
              <a:rPr lang="fr-FR" dirty="0" err="1"/>
              <a:t>Kmeans</a:t>
            </a:r>
            <a:r>
              <a:rPr lang="fr-FR" dirty="0"/>
              <a:t> (k=7) (année février 2017-8)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D71D5-37B1-4DBA-B26D-DA31D4EE4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25</a:t>
            </a:fld>
            <a:endParaRPr lang="fr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1FDE44D3-05FF-4FFE-9893-B1318F29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0" y="1012792"/>
            <a:ext cx="11513303" cy="54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2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65D590-293D-4E13-B649-BF817758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Segments change pendant le temps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5000B-D804-4C1A-8261-33CF49163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26</a:t>
            </a:fld>
            <a:endParaRPr lang="fr"/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A56B9524-F945-4322-85DB-436DF78D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0" y="1049611"/>
            <a:ext cx="11450241" cy="543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0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83AE-A9EE-4EE4-8FEA-1F8A867D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Evolution des segments dans le temps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7E055-DA23-4AAE-BE58-7D0E5B2AE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20800"/>
            <a:ext cx="3091393" cy="5802900"/>
          </a:xfrm>
        </p:spPr>
        <p:txBody>
          <a:bodyPr>
            <a:normAutofit/>
          </a:bodyPr>
          <a:lstStyle/>
          <a:p>
            <a:pPr marL="76200" indent="0">
              <a:buNone/>
            </a:pPr>
            <a:r>
              <a:rPr lang="fr-FR" sz="1600" dirty="0"/>
              <a:t>Le segment ‘fréquent’ divise en 2 segments (satisfait/insatisfait)</a:t>
            </a:r>
          </a:p>
          <a:p>
            <a:pPr marL="76200" indent="0">
              <a:buNone/>
            </a:pPr>
            <a:endParaRPr lang="fr-FR" sz="1600" dirty="0"/>
          </a:p>
          <a:p>
            <a:pPr marL="76200" indent="0">
              <a:buNone/>
            </a:pPr>
            <a:endParaRPr lang="fr-FR" sz="1600" dirty="0"/>
          </a:p>
          <a:p>
            <a:pPr marL="76200" indent="0">
              <a:buNone/>
            </a:pPr>
            <a:r>
              <a:rPr lang="fr-FR" sz="1600" dirty="0"/>
              <a:t>Les segments très insatisfait et grand insatisfait devient 1 segment seul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BA57A-2037-4431-9CFA-BB4AFCFD8E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27</a:t>
            </a:fld>
            <a:endParaRPr lang="fr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C2D59972-95F5-4723-9E0C-CF57F1964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8" t="7425" r="2936" b="3471"/>
          <a:stretch/>
        </p:blipFill>
        <p:spPr>
          <a:xfrm>
            <a:off x="3840480" y="1126142"/>
            <a:ext cx="7777779" cy="5497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123EF6-D914-4ED3-94FC-2B0174D900C5}"/>
              </a:ext>
            </a:extLst>
          </p:cNvPr>
          <p:cNvSpPr txBox="1"/>
          <p:nvPr/>
        </p:nvSpPr>
        <p:spPr>
          <a:xfrm>
            <a:off x="784255" y="4832627"/>
            <a:ext cx="21441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FEATURES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MonetaryValue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'Frequency'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review_score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'mean_nb_payments'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delivery_delay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2282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4D4A-F71C-49CA-8B12-555A82EE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Profil des segments (février 2017-8)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7965CE-37D1-4DEC-8CE0-D03C01A76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D1517C7-9845-48E7-A8B6-588206255857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4</a:t>
            </a:r>
          </a:p>
          <a:p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BB6EE-8C8A-470A-9B46-9035293F57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28</a:t>
            </a:fld>
            <a:endParaRPr lang="fr"/>
          </a:p>
        </p:txBody>
      </p:sp>
      <p:pic>
        <p:nvPicPr>
          <p:cNvPr id="18" name="Picture 1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11C0AA5-CDBF-4071-B5EA-9EDBE822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2" y="884289"/>
            <a:ext cx="9295238" cy="5333333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D361B62A-2766-465A-B69F-6C7815A57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510892"/>
              </p:ext>
            </p:extLst>
          </p:nvPr>
        </p:nvGraphicFramePr>
        <p:xfrm>
          <a:off x="7319641" y="4035314"/>
          <a:ext cx="3580217" cy="236254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78580">
                  <a:extLst>
                    <a:ext uri="{9D8B030D-6E8A-4147-A177-3AD203B41FA5}">
                      <a16:colId xmlns:a16="http://schemas.microsoft.com/office/drawing/2014/main" val="3897238043"/>
                    </a:ext>
                  </a:extLst>
                </a:gridCol>
                <a:gridCol w="2601637">
                  <a:extLst>
                    <a:ext uri="{9D8B030D-6E8A-4147-A177-3AD203B41FA5}">
                      <a16:colId xmlns:a16="http://schemas.microsoft.com/office/drawing/2014/main" val="2740464232"/>
                    </a:ext>
                  </a:extLst>
                </a:gridCol>
              </a:tblGrid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/>
                        <a:t>Grand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16238"/>
                  </a:ext>
                </a:extLst>
              </a:tr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Moyenne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101131"/>
                  </a:ext>
                </a:extLst>
              </a:tr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Moyenne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06124"/>
                  </a:ext>
                </a:extLst>
              </a:tr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600" dirty="0"/>
                        <a:t>Fréquent, assez 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948952"/>
                  </a:ext>
                </a:extLst>
              </a:tr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Très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932834"/>
                  </a:ext>
                </a:extLst>
              </a:tr>
              <a:tr h="350861">
                <a:tc>
                  <a:txBody>
                    <a:bodyPr/>
                    <a:lstStyle/>
                    <a:p>
                      <a:r>
                        <a:rPr lang="fr-FR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Petit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2948"/>
                  </a:ext>
                </a:extLst>
              </a:tr>
              <a:tr h="293267">
                <a:tc>
                  <a:txBody>
                    <a:bodyPr/>
                    <a:lstStyle/>
                    <a:p>
                      <a:r>
                        <a:rPr lang="fr-FR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/>
                        <a:t>Petit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07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82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955E86DF-F9C8-4EBC-8B1F-0110BCAED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88" y="1855694"/>
            <a:ext cx="6808071" cy="4181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44B2A4-4908-4B1F-A6B2-01B20122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Profil des segments – Moyens de paiement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EEB2E-E86C-47BF-B6A2-D58F99229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Fréquent (</a:t>
            </a:r>
            <a:r>
              <a:rPr lang="fr-FR" dirty="0" err="1"/>
              <a:t>seg</a:t>
            </a:r>
            <a:r>
              <a:rPr lang="fr-FR" dirty="0"/>
              <a:t> 1.)</a:t>
            </a:r>
          </a:p>
          <a:p>
            <a:r>
              <a:rPr lang="fr-FR" dirty="0"/>
              <a:t>plutôt carte de </a:t>
            </a:r>
            <a:r>
              <a:rPr lang="fr-FR" dirty="0" err="1"/>
              <a:t>credit</a:t>
            </a:r>
            <a:endParaRPr lang="fr-FR" dirty="0"/>
          </a:p>
          <a:p>
            <a:endParaRPr lang="fr-FR" dirty="0"/>
          </a:p>
          <a:p>
            <a:pPr marL="107950" indent="0">
              <a:buNone/>
            </a:pPr>
            <a:r>
              <a:rPr lang="fr-FR" dirty="0"/>
              <a:t>Grand/moyenne dépense (</a:t>
            </a:r>
            <a:r>
              <a:rPr lang="fr-FR" dirty="0" err="1"/>
              <a:t>Seg</a:t>
            </a:r>
            <a:r>
              <a:rPr lang="fr-FR" dirty="0"/>
              <a:t>. 2,3,6)</a:t>
            </a:r>
          </a:p>
          <a:p>
            <a:r>
              <a:rPr lang="fr-FR" dirty="0"/>
              <a:t> toujours carte de crédit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Petits dépensiers (</a:t>
            </a:r>
            <a:r>
              <a:rPr lang="fr-FR" dirty="0" err="1"/>
              <a:t>seg</a:t>
            </a:r>
            <a:r>
              <a:rPr lang="fr-FR" dirty="0"/>
              <a:t> 4,5,7)</a:t>
            </a:r>
          </a:p>
          <a:p>
            <a:r>
              <a:rPr lang="fr-FR" dirty="0"/>
              <a:t>beaucoup de transfert bancaire (</a:t>
            </a:r>
            <a:r>
              <a:rPr lang="fr-FR" dirty="0" err="1"/>
              <a:t>boleto</a:t>
            </a:r>
            <a:r>
              <a:rPr lang="fr-FR" dirty="0"/>
              <a:t>)</a:t>
            </a:r>
          </a:p>
          <a:p>
            <a:r>
              <a:rPr lang="fr-FR" dirty="0"/>
              <a:t>Beaucoup de vouchers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FAD2E-F777-4D0E-81CF-34A567B772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29</a:t>
            </a:fld>
            <a:endParaRPr lang="fr"/>
          </a:p>
        </p:txBody>
      </p:sp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04F3DA19-5350-48C9-A343-89B087168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917909"/>
              </p:ext>
            </p:extLst>
          </p:nvPr>
        </p:nvGraphicFramePr>
        <p:xfrm>
          <a:off x="709761" y="4346372"/>
          <a:ext cx="3306734" cy="2133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03829">
                  <a:extLst>
                    <a:ext uri="{9D8B030D-6E8A-4147-A177-3AD203B41FA5}">
                      <a16:colId xmlns:a16="http://schemas.microsoft.com/office/drawing/2014/main" val="3897238043"/>
                    </a:ext>
                  </a:extLst>
                </a:gridCol>
                <a:gridCol w="2402905">
                  <a:extLst>
                    <a:ext uri="{9D8B030D-6E8A-4147-A177-3AD203B41FA5}">
                      <a16:colId xmlns:a16="http://schemas.microsoft.com/office/drawing/2014/main" val="2740464232"/>
                    </a:ext>
                  </a:extLst>
                </a:gridCol>
              </a:tblGrid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dirty="0"/>
                        <a:t>Fréquent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16238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Moyenne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101131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Moyenne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06124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400" dirty="0"/>
                        <a:t>Petit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948952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Petit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932834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Grand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2948"/>
                  </a:ext>
                </a:extLst>
              </a:tr>
              <a:tr h="297347">
                <a:tc>
                  <a:txBody>
                    <a:bodyPr/>
                    <a:lstStyle/>
                    <a:p>
                      <a:r>
                        <a:rPr lang="fr-FR" sz="1400" dirty="0" err="1"/>
                        <a:t>Seg</a:t>
                      </a:r>
                      <a:r>
                        <a:rPr lang="fr-FR" sz="14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Petit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07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429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01 Présentation de la problématique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</a:t>
            </a:fld>
            <a:endParaRPr lang="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99EAE-C22B-42DB-B930-E38756C5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Profil des segments – catégories préférées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37153-74D2-44CF-BBE0-94A5CDC8F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Font typeface="Proxima Nova"/>
              <a:buNone/>
            </a:pPr>
            <a:r>
              <a:rPr lang="fr-FR" dirty="0"/>
              <a:t>Fréquent (</a:t>
            </a:r>
            <a:r>
              <a:rPr lang="fr-FR" dirty="0" err="1"/>
              <a:t>Seg</a:t>
            </a:r>
            <a:r>
              <a:rPr lang="fr-FR" dirty="0"/>
              <a:t> 1) </a:t>
            </a:r>
          </a:p>
          <a:p>
            <a:r>
              <a:rPr lang="fr-FR" dirty="0"/>
              <a:t>Parfum, santé, chambre et salle de bains</a:t>
            </a:r>
          </a:p>
          <a:p>
            <a:endParaRPr lang="fr-FR" dirty="0"/>
          </a:p>
          <a:p>
            <a:pPr marL="107950" indent="0">
              <a:buNone/>
            </a:pPr>
            <a:r>
              <a:rPr lang="fr-FR" dirty="0"/>
              <a:t>Grand/moyenne (</a:t>
            </a:r>
            <a:r>
              <a:rPr lang="fr-FR" dirty="0" err="1"/>
              <a:t>Seg</a:t>
            </a:r>
            <a:r>
              <a:rPr lang="fr-FR" dirty="0"/>
              <a:t>. 2,3,6)</a:t>
            </a:r>
          </a:p>
          <a:p>
            <a:r>
              <a:rPr lang="fr-FR" dirty="0"/>
              <a:t>Parfum/santé (satisfait - 2)</a:t>
            </a:r>
          </a:p>
          <a:p>
            <a:r>
              <a:rPr lang="fr-FR" dirty="0"/>
              <a:t>meubles (insatisfait 3 et 6)</a:t>
            </a:r>
          </a:p>
          <a:p>
            <a:pPr marL="107950" indent="0">
              <a:buFont typeface="Proxima Nova"/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Petits dépensiers (</a:t>
            </a:r>
            <a:r>
              <a:rPr lang="fr-FR" dirty="0" err="1"/>
              <a:t>seg</a:t>
            </a:r>
            <a:r>
              <a:rPr lang="fr-FR" dirty="0"/>
              <a:t> 4,5,7)</a:t>
            </a:r>
          </a:p>
          <a:p>
            <a:r>
              <a:rPr lang="fr-FR" dirty="0"/>
              <a:t>Office tech</a:t>
            </a:r>
          </a:p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DB081-ADA6-4FF1-AEA3-078C30B3E3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30</a:t>
            </a:fld>
            <a:endParaRPr lang="fr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2E11AEC3-9960-4AF1-B4D4-952C9A4E3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988" y="2039007"/>
            <a:ext cx="6847312" cy="4275788"/>
          </a:xfrm>
          <a:prstGeom prst="rect">
            <a:avLst/>
          </a:prstGeom>
        </p:spPr>
      </p:pic>
      <p:graphicFrame>
        <p:nvGraphicFramePr>
          <p:cNvPr id="8" name="Table 16">
            <a:extLst>
              <a:ext uri="{FF2B5EF4-FFF2-40B4-BE49-F238E27FC236}">
                <a16:creationId xmlns:a16="http://schemas.microsoft.com/office/drawing/2014/main" id="{A32B3889-7C0D-42D6-BB7E-6CA1164DF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449166"/>
              </p:ext>
            </p:extLst>
          </p:nvPr>
        </p:nvGraphicFramePr>
        <p:xfrm>
          <a:off x="709760" y="4507561"/>
          <a:ext cx="3347233" cy="192024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14899">
                  <a:extLst>
                    <a:ext uri="{9D8B030D-6E8A-4147-A177-3AD203B41FA5}">
                      <a16:colId xmlns:a16="http://schemas.microsoft.com/office/drawing/2014/main" val="3897238043"/>
                    </a:ext>
                  </a:extLst>
                </a:gridCol>
                <a:gridCol w="2432334">
                  <a:extLst>
                    <a:ext uri="{9D8B030D-6E8A-4147-A177-3AD203B41FA5}">
                      <a16:colId xmlns:a16="http://schemas.microsoft.com/office/drawing/2014/main" val="2740464232"/>
                    </a:ext>
                  </a:extLst>
                </a:gridCol>
              </a:tblGrid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/>
                        <a:t>Fréquent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16238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Moyenne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101131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Moyenne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06124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dirty="0"/>
                        <a:t>Petit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948952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Petit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932834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Grand insatisfait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752948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r>
                        <a:rPr lang="fr-FR" sz="1200" dirty="0" err="1"/>
                        <a:t>Seg</a:t>
                      </a:r>
                      <a:r>
                        <a:rPr lang="fr-FR" sz="12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dirty="0"/>
                        <a:t>Petit heureux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07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5934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9157-745D-4518-BB2F-4BFF8668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Stabilité des segments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D905C3-34A5-466F-AA95-F09C7EA4C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992000"/>
            <a:ext cx="5333201" cy="5225700"/>
          </a:xfrm>
        </p:spPr>
        <p:txBody>
          <a:bodyPr/>
          <a:lstStyle/>
          <a:p>
            <a:pPr marL="107950" indent="0">
              <a:buNone/>
            </a:pPr>
            <a:r>
              <a:rPr lang="fr-FR" b="1" dirty="0"/>
              <a:t>La segmentation reste stable pendant 2 mois</a:t>
            </a:r>
          </a:p>
          <a:p>
            <a:r>
              <a:rPr lang="fr-FR" dirty="0"/>
              <a:t>Meilleur stabilité pour 7 segments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C4D32D-4B74-460D-B6E5-3FAA510892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ARI Score = </a:t>
            </a:r>
            <a:r>
              <a:rPr lang="fr-FR" dirty="0" err="1"/>
              <a:t>Adjusted</a:t>
            </a:r>
            <a:r>
              <a:rPr lang="fr-FR" dirty="0"/>
              <a:t> Rand Index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Indique le similarité de la segmentation entre 2 partitions</a:t>
            </a:r>
          </a:p>
          <a:p>
            <a:pPr marL="107950" indent="0">
              <a:buNone/>
            </a:pPr>
            <a:endParaRPr lang="fr-FR" dirty="0"/>
          </a:p>
          <a:p>
            <a:pPr marL="107950" indent="0">
              <a:buNone/>
            </a:pPr>
            <a:r>
              <a:rPr lang="fr-FR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10E4D-C2D6-4D2A-BA25-60BEA9A28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31</a:t>
            </a:fld>
            <a:endParaRPr lang="fr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3326241-11AE-4A9D-8C89-99F125E6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9" y="2287547"/>
            <a:ext cx="5596318" cy="424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61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06 Conclusion et améliorations à faire</a:t>
            </a:r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Améliorations à faire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A7CDC-7931-4F06-8FDF-5F4EBA628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Comprendre mieux pourquoi les clients sont insatisfaits.</a:t>
            </a:r>
          </a:p>
          <a:p>
            <a:endParaRPr lang="fr-FR" dirty="0"/>
          </a:p>
          <a:p>
            <a:r>
              <a:rPr lang="fr-FR" dirty="0"/>
              <a:t>Ajouter des variables catégoriques aux segmentation</a:t>
            </a:r>
          </a:p>
          <a:p>
            <a:pPr lvl="1"/>
            <a:r>
              <a:rPr lang="fr-FR" dirty="0" err="1"/>
              <a:t>Kprototype</a:t>
            </a:r>
            <a:r>
              <a:rPr lang="fr-FR" dirty="0"/>
              <a:t> avec les catégories préférées </a:t>
            </a:r>
            <a:r>
              <a:rPr lang="fr-FR" dirty="0" err="1"/>
              <a:t>one-hot</a:t>
            </a:r>
            <a:r>
              <a:rPr lang="fr-FR" dirty="0"/>
              <a:t> </a:t>
            </a:r>
            <a:r>
              <a:rPr lang="fr-FR" dirty="0" err="1"/>
              <a:t>encoded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Analyse NLP des commentaires et titres des ‘</a:t>
            </a:r>
            <a:r>
              <a:rPr lang="fr-FR" dirty="0" err="1"/>
              <a:t>customer</a:t>
            </a:r>
            <a:r>
              <a:rPr lang="fr-FR" dirty="0"/>
              <a:t> </a:t>
            </a:r>
            <a:r>
              <a:rPr lang="fr-FR" dirty="0" err="1"/>
              <a:t>reviews</a:t>
            </a:r>
            <a:r>
              <a:rPr lang="fr-FR" dirty="0"/>
              <a:t>’</a:t>
            </a:r>
          </a:p>
          <a:p>
            <a:endParaRPr lang="fr-FR" dirty="0"/>
          </a:p>
          <a:p>
            <a:r>
              <a:rPr lang="fr-FR" dirty="0"/>
              <a:t>Segmentation par </a:t>
            </a:r>
            <a:r>
              <a:rPr lang="fr-FR" dirty="0" err="1"/>
              <a:t>Kmeans</a:t>
            </a:r>
            <a:r>
              <a:rPr lang="fr-FR" dirty="0"/>
              <a:t> semble très instable </a:t>
            </a:r>
          </a:p>
          <a:p>
            <a:pPr lvl="1"/>
            <a:r>
              <a:rPr lang="fr-FR" dirty="0"/>
              <a:t>Vérifier la stabilité des segments pour des dates de début différents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33</a:t>
            </a:fld>
            <a:endParaRPr lang="fr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405" name="Google Shape;405;p3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lvl="0" indent="0">
              <a:buNone/>
            </a:pP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images: Mark Creasey</a:t>
            </a:r>
          </a:p>
          <a:p>
            <a:pPr lvl="0"/>
            <a:r>
              <a:rPr lang="fr-FR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mrcreasey@gmail.com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0"/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0"/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Merci !</a:t>
            </a:r>
          </a:p>
        </p:txBody>
      </p:sp>
      <p:sp>
        <p:nvSpPr>
          <p:cNvPr id="406" name="Google Shape;406;p3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34</a:t>
            </a:fld>
            <a:endParaRPr lang="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Mission - Segmentation des clients</a:t>
            </a:r>
            <a:br>
              <a:rPr lang="fr-FR" dirty="0"/>
            </a:br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3723BD-0388-4CB8-B2F5-32DDFD09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5775590" cy="5225700"/>
          </a:xfrm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400" b="1" dirty="0"/>
              <a:t>Pour améliorer les actions du marketing</a:t>
            </a:r>
          </a:p>
          <a:p>
            <a:pPr marL="107950" indent="0">
              <a:buNone/>
            </a:pPr>
            <a:endParaRPr lang="fr-FR" dirty="0"/>
          </a:p>
          <a:p>
            <a:r>
              <a:rPr lang="fr-FR" sz="2000" dirty="0"/>
              <a:t>comprendre </a:t>
            </a:r>
            <a:r>
              <a:rPr lang="fr-FR" sz="2000" b="1" dirty="0"/>
              <a:t>les différents types d'utilisateurs</a:t>
            </a:r>
          </a:p>
          <a:p>
            <a:endParaRPr lang="fr-FR" sz="2000" dirty="0"/>
          </a:p>
          <a:p>
            <a:r>
              <a:rPr lang="fr-FR" sz="2000" dirty="0"/>
              <a:t>fournir à l’équipe marketing </a:t>
            </a:r>
            <a:r>
              <a:rPr lang="fr-FR" sz="2000" b="1" dirty="0"/>
              <a:t>une description actionnable</a:t>
            </a:r>
          </a:p>
          <a:p>
            <a:endParaRPr lang="fr-FR" sz="2000" dirty="0"/>
          </a:p>
          <a:p>
            <a:r>
              <a:rPr lang="fr-FR" sz="2000" dirty="0"/>
              <a:t>une proposition de </a:t>
            </a:r>
            <a:r>
              <a:rPr lang="fr-FR" sz="2000" b="1" dirty="0"/>
              <a:t>contrat de maintenance </a:t>
            </a:r>
            <a:r>
              <a:rPr lang="fr-FR" sz="2000" dirty="0"/>
              <a:t> (fréquence à laquelle la segmentation doit être mise à jour pour rester pertinente)</a:t>
            </a:r>
          </a:p>
          <a:p>
            <a:endParaRPr lang="fr-FR" dirty="0"/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2"/>
          </p:nvPr>
        </p:nvSpPr>
        <p:spPr>
          <a:xfrm>
            <a:off x="6443200" y="992000"/>
            <a:ext cx="5333100" cy="311754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107950" lvl="0" indent="0">
              <a:buNone/>
            </a:pPr>
            <a:r>
              <a:rPr lang="fr-FR" sz="2400" b="1" dirty="0"/>
              <a:t>Contraintes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/>
              <a:t>Source de données:</a:t>
            </a:r>
          </a:p>
          <a:p>
            <a:pPr lvl="1"/>
            <a:r>
              <a:rPr lang="fr-FR" dirty="0"/>
              <a:t>anonymisées</a:t>
            </a:r>
          </a:p>
          <a:p>
            <a:pPr lvl="1"/>
            <a:r>
              <a:rPr lang="fr-FR" dirty="0"/>
              <a:t>période limitée de 18 mois</a:t>
            </a:r>
          </a:p>
          <a:p>
            <a:pPr lvl="1"/>
            <a:r>
              <a:rPr lang="fr-FR" dirty="0"/>
              <a:t>9 fichiers CSV à intégrer</a:t>
            </a:r>
          </a:p>
          <a:p>
            <a:pPr marL="584200" lvl="1" indent="0">
              <a:buNone/>
            </a:pPr>
            <a:endParaRPr lang="fr-FR" dirty="0"/>
          </a:p>
          <a:p>
            <a:pPr marL="469900" indent="-342900"/>
            <a:r>
              <a:rPr lang="fr-FR" dirty="0"/>
              <a:t>Format des livrables</a:t>
            </a:r>
          </a:p>
          <a:p>
            <a:pPr marL="927100" lvl="1" indent="-342900"/>
            <a:r>
              <a:rPr lang="fr-FR" dirty="0"/>
              <a:t>Suivre PEP8</a:t>
            </a:r>
          </a:p>
          <a:p>
            <a:pPr lvl="0"/>
            <a:endParaRPr lang="fr-FR"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4</a:t>
            </a:fld>
            <a:endParaRPr lang="fr"/>
          </a:p>
        </p:txBody>
      </p:sp>
      <p:pic>
        <p:nvPicPr>
          <p:cNvPr id="3" name="Graphic 2">
            <a:hlinkClick r:id="rId3"/>
            <a:extLst>
              <a:ext uri="{FF2B5EF4-FFF2-40B4-BE49-F238E27FC236}">
                <a16:creationId xmlns:a16="http://schemas.microsoft.com/office/drawing/2014/main" id="{D60BF521-9E58-45D3-8E41-8607AD103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5015" y="4936833"/>
            <a:ext cx="1590814" cy="627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5E1F9F-3A25-4EFC-A794-4841ECE4AEBE}"/>
              </a:ext>
            </a:extLst>
          </p:cNvPr>
          <p:cNvSpPr txBox="1"/>
          <p:nvPr/>
        </p:nvSpPr>
        <p:spPr>
          <a:xfrm>
            <a:off x="6947691" y="5665945"/>
            <a:ext cx="4025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07950" indent="0">
              <a:buNone/>
            </a:pPr>
            <a:r>
              <a:rPr lang="fr-FR" sz="2000" dirty="0"/>
              <a:t>[</a:t>
            </a:r>
            <a:r>
              <a:rPr lang="fr-FR" sz="2000" dirty="0" err="1">
                <a:hlinkClick r:id="rId3"/>
              </a:rPr>
              <a:t>olist</a:t>
            </a:r>
            <a:r>
              <a:rPr lang="fr-FR" sz="2000" dirty="0"/>
              <a:t>] - solution de vente en ligne</a:t>
            </a:r>
            <a:endParaRPr lang="fr-FR" sz="2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25B5BE6-AE0B-4351-B08F-817574F3F986}"/>
              </a:ext>
            </a:extLst>
          </p:cNvPr>
          <p:cNvSpPr/>
          <p:nvPr/>
        </p:nvSpPr>
        <p:spPr>
          <a:xfrm>
            <a:off x="415600" y="1628323"/>
            <a:ext cx="5573720" cy="4769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Interprétation du problématique</a:t>
            </a:r>
            <a:br>
              <a:rPr lang="fr-FR" dirty="0"/>
            </a:br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3723BD-0388-4CB8-B2F5-32DDFD09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5775590" cy="5225700"/>
          </a:xfrm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800" b="1" dirty="0"/>
              <a:t>La plateforme </a:t>
            </a:r>
            <a:r>
              <a:rPr lang="fr-FR" sz="2800" b="1" dirty="0" err="1"/>
              <a:t>Olist</a:t>
            </a:r>
            <a:endParaRPr lang="fr-FR" sz="2800" b="1" dirty="0"/>
          </a:p>
          <a:p>
            <a:pPr marL="107950" indent="0">
              <a:buNone/>
            </a:pPr>
            <a:endParaRPr lang="fr-FR" sz="2800" dirty="0"/>
          </a:p>
          <a:p>
            <a:pPr marL="107950" indent="0">
              <a:buNone/>
            </a:pPr>
            <a:r>
              <a:rPr lang="fr-FR" sz="2400" dirty="0" err="1">
                <a:solidFill>
                  <a:srgbClr val="00B050"/>
                </a:solidFill>
              </a:rPr>
              <a:t>customers</a:t>
            </a:r>
            <a:endParaRPr lang="fr-FR" sz="2400" dirty="0">
              <a:solidFill>
                <a:srgbClr val="00B050"/>
              </a:solidFill>
            </a:endParaRPr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/>
              <a:t>payments</a:t>
            </a:r>
            <a:endParaRPr lang="fr-FR" sz="2400" dirty="0"/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/>
              <a:t>orders</a:t>
            </a:r>
            <a:endParaRPr lang="fr-FR" sz="2400" dirty="0"/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/>
              <a:t>products</a:t>
            </a:r>
            <a:endParaRPr lang="fr-FR" sz="2400" dirty="0"/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>
                <a:solidFill>
                  <a:srgbClr val="FF66FF"/>
                </a:solidFill>
              </a:rPr>
              <a:t>sellers</a:t>
            </a:r>
            <a:endParaRPr lang="fr-FR" sz="2400" dirty="0">
              <a:solidFill>
                <a:srgbClr val="FF66FF"/>
              </a:solidFill>
            </a:endParaRPr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107950" lvl="0" indent="0">
              <a:buNone/>
            </a:pPr>
            <a:r>
              <a:rPr lang="fr-FR" sz="2800" b="1" dirty="0"/>
              <a:t>Les démarches</a:t>
            </a:r>
            <a:br>
              <a:rPr lang="fr-FR" dirty="0"/>
            </a:br>
            <a:endParaRPr lang="fr-FR" dirty="0"/>
          </a:p>
          <a:p>
            <a:r>
              <a:rPr lang="fr-FR" dirty="0"/>
              <a:t>Nettoyage fusion de </a:t>
            </a:r>
            <a:r>
              <a:rPr lang="fr-FR" b="1" dirty="0"/>
              <a:t>données par client</a:t>
            </a:r>
          </a:p>
          <a:p>
            <a:endParaRPr lang="fr-FR" dirty="0"/>
          </a:p>
          <a:p>
            <a:r>
              <a:rPr lang="fr-FR" dirty="0"/>
              <a:t>Analyse exploratoire des </a:t>
            </a:r>
            <a:r>
              <a:rPr lang="fr-FR" b="1" dirty="0"/>
              <a:t>dimensions disponibles</a:t>
            </a:r>
          </a:p>
          <a:p>
            <a:pPr marL="107950" indent="0">
              <a:buNone/>
            </a:pP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engineering:  Sélection / création d’</a:t>
            </a:r>
            <a:r>
              <a:rPr lang="fr-FR" b="1" dirty="0"/>
              <a:t>indicateurs de comportement</a:t>
            </a:r>
          </a:p>
          <a:p>
            <a:endParaRPr lang="fr-FR" dirty="0"/>
          </a:p>
          <a:p>
            <a:r>
              <a:rPr lang="fr-FR" dirty="0"/>
              <a:t>Modélisation : </a:t>
            </a:r>
            <a:r>
              <a:rPr lang="fr-FR" b="1" dirty="0"/>
              <a:t>Segmentation des clients</a:t>
            </a:r>
          </a:p>
          <a:p>
            <a:endParaRPr lang="fr-FR" dirty="0"/>
          </a:p>
          <a:p>
            <a:r>
              <a:rPr lang="fr-FR" dirty="0"/>
              <a:t>Interprétation: </a:t>
            </a:r>
            <a:r>
              <a:rPr lang="fr-FR" b="1" dirty="0"/>
              <a:t>actions à prendre</a:t>
            </a:r>
          </a:p>
          <a:p>
            <a:pPr marL="107950" indent="0">
              <a:buNone/>
            </a:pPr>
            <a:endParaRPr lang="fr-FR" dirty="0"/>
          </a:p>
          <a:p>
            <a:r>
              <a:rPr lang="fr-FR" dirty="0"/>
              <a:t>Evaluation de la </a:t>
            </a:r>
            <a:r>
              <a:rPr lang="fr-FR" b="1" dirty="0"/>
              <a:t>stabilité</a:t>
            </a:r>
            <a:r>
              <a:rPr lang="fr-FR" dirty="0"/>
              <a:t> de segmentation</a:t>
            </a:r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5</a:t>
            </a:fld>
            <a:endParaRPr lang="fr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98C21EB-02F1-412F-B026-169044D29D41}"/>
              </a:ext>
            </a:extLst>
          </p:cNvPr>
          <p:cNvGrpSpPr/>
          <p:nvPr/>
        </p:nvGrpSpPr>
        <p:grpSpPr>
          <a:xfrm>
            <a:off x="2195439" y="1685811"/>
            <a:ext cx="3428121" cy="4677384"/>
            <a:chOff x="2195439" y="1445781"/>
            <a:chExt cx="3428121" cy="467738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B511016-F230-4C27-B1C9-FA585B60F4AE}"/>
                </a:ext>
              </a:extLst>
            </p:cNvPr>
            <p:cNvGrpSpPr/>
            <p:nvPr/>
          </p:nvGrpSpPr>
          <p:grpSpPr>
            <a:xfrm>
              <a:off x="2195439" y="2417361"/>
              <a:ext cx="3428121" cy="2842537"/>
              <a:chOff x="2195439" y="2417361"/>
              <a:chExt cx="3428121" cy="284253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9FCDB76-7D70-4FB4-9409-0A3EC27923AE}"/>
                  </a:ext>
                </a:extLst>
              </p:cNvPr>
              <p:cNvSpPr/>
              <p:nvPr/>
            </p:nvSpPr>
            <p:spPr>
              <a:xfrm>
                <a:off x="2195439" y="2417361"/>
                <a:ext cx="3428121" cy="28425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" name="Graphic 2">
                <a:hlinkClick r:id="rId3"/>
                <a:extLst>
                  <a:ext uri="{FF2B5EF4-FFF2-40B4-BE49-F238E27FC236}">
                    <a16:creationId xmlns:a16="http://schemas.microsoft.com/office/drawing/2014/main" id="{D60BF521-9E58-45D3-8E41-8607AD103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30757" y="3485943"/>
                <a:ext cx="1590814" cy="627953"/>
              </a:xfrm>
              <a:prstGeom prst="rect">
                <a:avLst/>
              </a:prstGeom>
            </p:spPr>
          </p:pic>
          <p:pic>
            <p:nvPicPr>
              <p:cNvPr id="97" name="Graphic 96" descr="Truck with solid fill">
                <a:extLst>
                  <a:ext uri="{FF2B5EF4-FFF2-40B4-BE49-F238E27FC236}">
                    <a16:creationId xmlns:a16="http://schemas.microsoft.com/office/drawing/2014/main" id="{1D056395-74C2-4091-8D68-B4D8D37EB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67201" y="3116990"/>
                <a:ext cx="715003" cy="715003"/>
              </a:xfrm>
              <a:prstGeom prst="rect">
                <a:avLst/>
              </a:prstGeom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0D86802-CF53-4CF7-BBF2-430E9190AAE2}"/>
                </a:ext>
              </a:extLst>
            </p:cNvPr>
            <p:cNvGrpSpPr/>
            <p:nvPr/>
          </p:nvGrpSpPr>
          <p:grpSpPr>
            <a:xfrm>
              <a:off x="2630324" y="5504765"/>
              <a:ext cx="2472672" cy="618400"/>
              <a:chOff x="2630324" y="5504765"/>
              <a:chExt cx="2472672" cy="618400"/>
            </a:xfrm>
          </p:grpSpPr>
          <p:pic>
            <p:nvPicPr>
              <p:cNvPr id="20" name="Graphic 19" descr="Female Profile outline">
                <a:extLst>
                  <a:ext uri="{FF2B5EF4-FFF2-40B4-BE49-F238E27FC236}">
                    <a16:creationId xmlns:a16="http://schemas.microsoft.com/office/drawing/2014/main" id="{5C02864D-DA00-43D6-8384-6EF2FBB64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30324" y="5538318"/>
                <a:ext cx="551294" cy="551294"/>
              </a:xfrm>
              <a:prstGeom prst="rect">
                <a:avLst/>
              </a:prstGeom>
            </p:spPr>
          </p:pic>
          <p:pic>
            <p:nvPicPr>
              <p:cNvPr id="24" name="Graphic 23" descr="Meeting with solid fill">
                <a:extLst>
                  <a:ext uri="{FF2B5EF4-FFF2-40B4-BE49-F238E27FC236}">
                    <a16:creationId xmlns:a16="http://schemas.microsoft.com/office/drawing/2014/main" id="{63089462-B3F5-47A2-A426-D93714DF4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484596" y="5504765"/>
                <a:ext cx="618400" cy="618400"/>
              </a:xfrm>
              <a:prstGeom prst="rect">
                <a:avLst/>
              </a:prstGeom>
            </p:spPr>
          </p:pic>
          <p:pic>
            <p:nvPicPr>
              <p:cNvPr id="26" name="Graphic 25" descr="Group brainstorm with solid fill">
                <a:extLst>
                  <a:ext uri="{FF2B5EF4-FFF2-40B4-BE49-F238E27FC236}">
                    <a16:creationId xmlns:a16="http://schemas.microsoft.com/office/drawing/2014/main" id="{9E981467-7A7F-4FE8-AA66-01F389F2B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49165" y="5504765"/>
                <a:ext cx="618400" cy="618400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1791D74-AB16-42E0-9346-A21B746EF7B8}"/>
                </a:ext>
              </a:extLst>
            </p:cNvPr>
            <p:cNvGrpSpPr/>
            <p:nvPr/>
          </p:nvGrpSpPr>
          <p:grpSpPr>
            <a:xfrm>
              <a:off x="2211986" y="1445781"/>
              <a:ext cx="3137254" cy="2759189"/>
              <a:chOff x="2211986" y="1445781"/>
              <a:chExt cx="3137254" cy="2759189"/>
            </a:xfrm>
          </p:grpSpPr>
          <p:pic>
            <p:nvPicPr>
              <p:cNvPr id="4" name="Graphic 3" descr="Female Profile with solid fill">
                <a:extLst>
                  <a:ext uri="{FF2B5EF4-FFF2-40B4-BE49-F238E27FC236}">
                    <a16:creationId xmlns:a16="http://schemas.microsoft.com/office/drawing/2014/main" id="{12AD565D-1106-486D-B667-15374BCBC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202113" y="1445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Credit card with solid fill">
                <a:extLst>
                  <a:ext uri="{FF2B5EF4-FFF2-40B4-BE49-F238E27FC236}">
                    <a16:creationId xmlns:a16="http://schemas.microsoft.com/office/drawing/2014/main" id="{B940D659-6E1D-420D-8A6E-6AA6A8C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268430" y="233994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c 5" descr="Shopping cart with solid fill">
                <a:extLst>
                  <a:ext uri="{FF2B5EF4-FFF2-40B4-BE49-F238E27FC236}">
                    <a16:creationId xmlns:a16="http://schemas.microsoft.com/office/drawing/2014/main" id="{99567EE2-9650-4D09-BCE9-1112E518A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211986" y="3394867"/>
                <a:ext cx="810103" cy="810103"/>
              </a:xfrm>
              <a:prstGeom prst="rect">
                <a:avLst/>
              </a:prstGeom>
            </p:spPr>
          </p:pic>
          <p:pic>
            <p:nvPicPr>
              <p:cNvPr id="28" name="Graphic 27" descr="Rating Star with solid fill">
                <a:extLst>
                  <a:ext uri="{FF2B5EF4-FFF2-40B4-BE49-F238E27FC236}">
                    <a16:creationId xmlns:a16="http://schemas.microsoft.com/office/drawing/2014/main" id="{1EA9D51B-7725-446E-9BF8-21E732B19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34840" y="175378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133AB23-9FA6-49D3-ADDF-F6F76FE36ED7}"/>
                </a:ext>
              </a:extLst>
            </p:cNvPr>
            <p:cNvGrpSpPr/>
            <p:nvPr/>
          </p:nvGrpSpPr>
          <p:grpSpPr>
            <a:xfrm>
              <a:off x="2605936" y="4280800"/>
              <a:ext cx="2796331" cy="995354"/>
              <a:chOff x="2605936" y="4280800"/>
              <a:chExt cx="2796331" cy="995354"/>
            </a:xfrm>
          </p:grpSpPr>
          <p:pic>
            <p:nvPicPr>
              <p:cNvPr id="10" name="Graphic 9" descr="Present with solid fill">
                <a:extLst>
                  <a:ext uri="{FF2B5EF4-FFF2-40B4-BE49-F238E27FC236}">
                    <a16:creationId xmlns:a16="http://schemas.microsoft.com/office/drawing/2014/main" id="{EF91E8F5-75BD-4C79-A9E2-FE3D4DB7B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120717" y="4376356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12" name="Graphic 11" descr="Smart Phone with solid fill">
                <a:extLst>
                  <a:ext uri="{FF2B5EF4-FFF2-40B4-BE49-F238E27FC236}">
                    <a16:creationId xmlns:a16="http://schemas.microsoft.com/office/drawing/2014/main" id="{9385C66A-E42E-4607-A5C6-76A07B1FA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605936" y="4615178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13" name="Graphic 12" descr="Internet with solid fill">
                <a:extLst>
                  <a:ext uri="{FF2B5EF4-FFF2-40B4-BE49-F238E27FC236}">
                    <a16:creationId xmlns:a16="http://schemas.microsoft.com/office/drawing/2014/main" id="{592B3846-3098-4ED7-A0C2-0481A1A73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826585" y="4647016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14" name="Graphic 13" descr="Music notes with solid fill">
                <a:extLst>
                  <a:ext uri="{FF2B5EF4-FFF2-40B4-BE49-F238E27FC236}">
                    <a16:creationId xmlns:a16="http://schemas.microsoft.com/office/drawing/2014/main" id="{C1944AD7-D9DD-4C46-BE20-054627476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700616" y="4700472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31" name="Graphic 30" descr="Couch with solid fill">
                <a:extLst>
                  <a:ext uri="{FF2B5EF4-FFF2-40B4-BE49-F238E27FC236}">
                    <a16:creationId xmlns:a16="http://schemas.microsoft.com/office/drawing/2014/main" id="{D12B46A6-D086-4209-A17E-8B0988CC1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4057100" y="4280800"/>
                <a:ext cx="708846" cy="7088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7831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02 Nettoyage et analyse exploratoire</a:t>
            </a:r>
          </a:p>
        </p:txBody>
      </p:sp>
      <p:sp>
        <p:nvSpPr>
          <p:cNvPr id="158" name="Google Shape;158;p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6</a:t>
            </a:fld>
            <a:endParaRPr lang="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E2013E-8B16-4EFC-A4FF-B6CC5F342512}"/>
              </a:ext>
            </a:extLst>
          </p:cNvPr>
          <p:cNvSpPr/>
          <p:nvPr/>
        </p:nvSpPr>
        <p:spPr>
          <a:xfrm>
            <a:off x="978160" y="2963917"/>
            <a:ext cx="2290557" cy="1491021"/>
          </a:xfrm>
          <a:custGeom>
            <a:avLst/>
            <a:gdLst>
              <a:gd name="connsiteX0" fmla="*/ 0 w 2290557"/>
              <a:gd name="connsiteY0" fmla="*/ 248508 h 1491021"/>
              <a:gd name="connsiteX1" fmla="*/ 248508 w 2290557"/>
              <a:gd name="connsiteY1" fmla="*/ 0 h 1491021"/>
              <a:gd name="connsiteX2" fmla="*/ 2042049 w 2290557"/>
              <a:gd name="connsiteY2" fmla="*/ 0 h 1491021"/>
              <a:gd name="connsiteX3" fmla="*/ 2290557 w 2290557"/>
              <a:gd name="connsiteY3" fmla="*/ 248508 h 1491021"/>
              <a:gd name="connsiteX4" fmla="*/ 2290557 w 2290557"/>
              <a:gd name="connsiteY4" fmla="*/ 1242513 h 1491021"/>
              <a:gd name="connsiteX5" fmla="*/ 2042049 w 2290557"/>
              <a:gd name="connsiteY5" fmla="*/ 1491021 h 1491021"/>
              <a:gd name="connsiteX6" fmla="*/ 248508 w 2290557"/>
              <a:gd name="connsiteY6" fmla="*/ 1491021 h 1491021"/>
              <a:gd name="connsiteX7" fmla="*/ 0 w 2290557"/>
              <a:gd name="connsiteY7" fmla="*/ 1242513 h 1491021"/>
              <a:gd name="connsiteX8" fmla="*/ 0 w 2290557"/>
              <a:gd name="connsiteY8" fmla="*/ 248508 h 1491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0557" h="1491021" fill="none" extrusionOk="0">
                <a:moveTo>
                  <a:pt x="0" y="248508"/>
                </a:moveTo>
                <a:cubicBezTo>
                  <a:pt x="15128" y="122570"/>
                  <a:pt x="125700" y="-21491"/>
                  <a:pt x="248508" y="0"/>
                </a:cubicBezTo>
                <a:cubicBezTo>
                  <a:pt x="796963" y="-111638"/>
                  <a:pt x="1332952" y="89313"/>
                  <a:pt x="2042049" y="0"/>
                </a:cubicBezTo>
                <a:cubicBezTo>
                  <a:pt x="2200085" y="7147"/>
                  <a:pt x="2294258" y="106472"/>
                  <a:pt x="2290557" y="248508"/>
                </a:cubicBezTo>
                <a:cubicBezTo>
                  <a:pt x="2321360" y="368095"/>
                  <a:pt x="2310092" y="1128966"/>
                  <a:pt x="2290557" y="1242513"/>
                </a:cubicBezTo>
                <a:cubicBezTo>
                  <a:pt x="2291708" y="1401588"/>
                  <a:pt x="2178970" y="1481872"/>
                  <a:pt x="2042049" y="1491021"/>
                </a:cubicBezTo>
                <a:cubicBezTo>
                  <a:pt x="1723717" y="1446313"/>
                  <a:pt x="797563" y="1345400"/>
                  <a:pt x="248508" y="1491021"/>
                </a:cubicBezTo>
                <a:cubicBezTo>
                  <a:pt x="110218" y="1467747"/>
                  <a:pt x="855" y="1378009"/>
                  <a:pt x="0" y="1242513"/>
                </a:cubicBezTo>
                <a:cubicBezTo>
                  <a:pt x="37356" y="799297"/>
                  <a:pt x="56937" y="402930"/>
                  <a:pt x="0" y="248508"/>
                </a:cubicBezTo>
                <a:close/>
              </a:path>
              <a:path w="2290557" h="1491021" stroke="0" extrusionOk="0">
                <a:moveTo>
                  <a:pt x="0" y="248508"/>
                </a:moveTo>
                <a:cubicBezTo>
                  <a:pt x="-18741" y="106211"/>
                  <a:pt x="111562" y="-13074"/>
                  <a:pt x="248508" y="0"/>
                </a:cubicBezTo>
                <a:cubicBezTo>
                  <a:pt x="1077625" y="-39078"/>
                  <a:pt x="1405128" y="-17991"/>
                  <a:pt x="2042049" y="0"/>
                </a:cubicBezTo>
                <a:cubicBezTo>
                  <a:pt x="2197593" y="-19890"/>
                  <a:pt x="2295939" y="96243"/>
                  <a:pt x="2290557" y="248508"/>
                </a:cubicBezTo>
                <a:cubicBezTo>
                  <a:pt x="2377643" y="499745"/>
                  <a:pt x="2252184" y="1085194"/>
                  <a:pt x="2290557" y="1242513"/>
                </a:cubicBezTo>
                <a:cubicBezTo>
                  <a:pt x="2304086" y="1362269"/>
                  <a:pt x="2184904" y="1497356"/>
                  <a:pt x="2042049" y="1491021"/>
                </a:cubicBezTo>
                <a:cubicBezTo>
                  <a:pt x="1479342" y="1425270"/>
                  <a:pt x="1017593" y="1639005"/>
                  <a:pt x="248508" y="1491021"/>
                </a:cubicBezTo>
                <a:cubicBezTo>
                  <a:pt x="124789" y="1467472"/>
                  <a:pt x="7840" y="1391785"/>
                  <a:pt x="0" y="1242513"/>
                </a:cubicBezTo>
                <a:cubicBezTo>
                  <a:pt x="-14022" y="857017"/>
                  <a:pt x="81681" y="637127"/>
                  <a:pt x="0" y="248508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  <a:alpha val="50196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436316822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A1D9FB-406A-4DBA-BF88-7073F1A6E2E0}"/>
              </a:ext>
            </a:extLst>
          </p:cNvPr>
          <p:cNvSpPr/>
          <p:nvPr/>
        </p:nvSpPr>
        <p:spPr>
          <a:xfrm>
            <a:off x="579019" y="2217420"/>
            <a:ext cx="2174691" cy="1114359"/>
          </a:xfrm>
          <a:custGeom>
            <a:avLst/>
            <a:gdLst>
              <a:gd name="connsiteX0" fmla="*/ 0 w 2174691"/>
              <a:gd name="connsiteY0" fmla="*/ 185730 h 1114359"/>
              <a:gd name="connsiteX1" fmla="*/ 185730 w 2174691"/>
              <a:gd name="connsiteY1" fmla="*/ 0 h 1114359"/>
              <a:gd name="connsiteX2" fmla="*/ 1988961 w 2174691"/>
              <a:gd name="connsiteY2" fmla="*/ 0 h 1114359"/>
              <a:gd name="connsiteX3" fmla="*/ 2174691 w 2174691"/>
              <a:gd name="connsiteY3" fmla="*/ 185730 h 1114359"/>
              <a:gd name="connsiteX4" fmla="*/ 2174691 w 2174691"/>
              <a:gd name="connsiteY4" fmla="*/ 928629 h 1114359"/>
              <a:gd name="connsiteX5" fmla="*/ 1988961 w 2174691"/>
              <a:gd name="connsiteY5" fmla="*/ 1114359 h 1114359"/>
              <a:gd name="connsiteX6" fmla="*/ 185730 w 2174691"/>
              <a:gd name="connsiteY6" fmla="*/ 1114359 h 1114359"/>
              <a:gd name="connsiteX7" fmla="*/ 0 w 2174691"/>
              <a:gd name="connsiteY7" fmla="*/ 928629 h 1114359"/>
              <a:gd name="connsiteX8" fmla="*/ 0 w 2174691"/>
              <a:gd name="connsiteY8" fmla="*/ 185730 h 111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74691" h="1114359" fill="none" extrusionOk="0">
                <a:moveTo>
                  <a:pt x="0" y="185730"/>
                </a:moveTo>
                <a:cubicBezTo>
                  <a:pt x="-5686" y="75895"/>
                  <a:pt x="78202" y="15513"/>
                  <a:pt x="185730" y="0"/>
                </a:cubicBezTo>
                <a:cubicBezTo>
                  <a:pt x="771707" y="-70093"/>
                  <a:pt x="1507148" y="-77388"/>
                  <a:pt x="1988961" y="0"/>
                </a:cubicBezTo>
                <a:cubicBezTo>
                  <a:pt x="2088477" y="621"/>
                  <a:pt x="2167765" y="91456"/>
                  <a:pt x="2174691" y="185730"/>
                </a:cubicBezTo>
                <a:cubicBezTo>
                  <a:pt x="2128166" y="529096"/>
                  <a:pt x="2205054" y="814233"/>
                  <a:pt x="2174691" y="928629"/>
                </a:cubicBezTo>
                <a:cubicBezTo>
                  <a:pt x="2173358" y="1030502"/>
                  <a:pt x="2085693" y="1122217"/>
                  <a:pt x="1988961" y="1114359"/>
                </a:cubicBezTo>
                <a:cubicBezTo>
                  <a:pt x="1481477" y="1134468"/>
                  <a:pt x="508163" y="1123590"/>
                  <a:pt x="185730" y="1114359"/>
                </a:cubicBezTo>
                <a:cubicBezTo>
                  <a:pt x="74107" y="1110380"/>
                  <a:pt x="10233" y="1041830"/>
                  <a:pt x="0" y="928629"/>
                </a:cubicBezTo>
                <a:cubicBezTo>
                  <a:pt x="-45266" y="766378"/>
                  <a:pt x="62335" y="484973"/>
                  <a:pt x="0" y="185730"/>
                </a:cubicBezTo>
                <a:close/>
              </a:path>
              <a:path w="2174691" h="1114359" stroke="0" extrusionOk="0">
                <a:moveTo>
                  <a:pt x="0" y="185730"/>
                </a:moveTo>
                <a:cubicBezTo>
                  <a:pt x="-4751" y="70776"/>
                  <a:pt x="75628" y="6572"/>
                  <a:pt x="185730" y="0"/>
                </a:cubicBezTo>
                <a:cubicBezTo>
                  <a:pt x="837611" y="81320"/>
                  <a:pt x="1504717" y="-105130"/>
                  <a:pt x="1988961" y="0"/>
                </a:cubicBezTo>
                <a:cubicBezTo>
                  <a:pt x="2088814" y="521"/>
                  <a:pt x="2180445" y="76316"/>
                  <a:pt x="2174691" y="185730"/>
                </a:cubicBezTo>
                <a:cubicBezTo>
                  <a:pt x="2159437" y="436439"/>
                  <a:pt x="2166138" y="707275"/>
                  <a:pt x="2174691" y="928629"/>
                </a:cubicBezTo>
                <a:cubicBezTo>
                  <a:pt x="2170246" y="1030353"/>
                  <a:pt x="2102254" y="1113009"/>
                  <a:pt x="1988961" y="1114359"/>
                </a:cubicBezTo>
                <a:cubicBezTo>
                  <a:pt x="1435999" y="963307"/>
                  <a:pt x="955497" y="1183714"/>
                  <a:pt x="185730" y="1114359"/>
                </a:cubicBezTo>
                <a:cubicBezTo>
                  <a:pt x="83571" y="1115803"/>
                  <a:pt x="-7260" y="1049323"/>
                  <a:pt x="0" y="928629"/>
                </a:cubicBezTo>
                <a:cubicBezTo>
                  <a:pt x="42483" y="563982"/>
                  <a:pt x="34271" y="333491"/>
                  <a:pt x="0" y="185730"/>
                </a:cubicBezTo>
                <a:close/>
              </a:path>
            </a:pathLst>
          </a:custGeom>
          <a:solidFill>
            <a:srgbClr val="CCFFCC">
              <a:alpha val="50196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1636879631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4F67D0-07FE-4429-A30E-2A9B457F13FB}"/>
              </a:ext>
            </a:extLst>
          </p:cNvPr>
          <p:cNvSpPr/>
          <p:nvPr/>
        </p:nvSpPr>
        <p:spPr>
          <a:xfrm>
            <a:off x="1394459" y="4099034"/>
            <a:ext cx="2447437" cy="1981726"/>
          </a:xfrm>
          <a:custGeom>
            <a:avLst/>
            <a:gdLst>
              <a:gd name="connsiteX0" fmla="*/ 0 w 2447437"/>
              <a:gd name="connsiteY0" fmla="*/ 330294 h 1981726"/>
              <a:gd name="connsiteX1" fmla="*/ 330294 w 2447437"/>
              <a:gd name="connsiteY1" fmla="*/ 0 h 1981726"/>
              <a:gd name="connsiteX2" fmla="*/ 2117143 w 2447437"/>
              <a:gd name="connsiteY2" fmla="*/ 0 h 1981726"/>
              <a:gd name="connsiteX3" fmla="*/ 2447437 w 2447437"/>
              <a:gd name="connsiteY3" fmla="*/ 330294 h 1981726"/>
              <a:gd name="connsiteX4" fmla="*/ 2447437 w 2447437"/>
              <a:gd name="connsiteY4" fmla="*/ 1651432 h 1981726"/>
              <a:gd name="connsiteX5" fmla="*/ 2117143 w 2447437"/>
              <a:gd name="connsiteY5" fmla="*/ 1981726 h 1981726"/>
              <a:gd name="connsiteX6" fmla="*/ 330294 w 2447437"/>
              <a:gd name="connsiteY6" fmla="*/ 1981726 h 1981726"/>
              <a:gd name="connsiteX7" fmla="*/ 0 w 2447437"/>
              <a:gd name="connsiteY7" fmla="*/ 1651432 h 1981726"/>
              <a:gd name="connsiteX8" fmla="*/ 0 w 2447437"/>
              <a:gd name="connsiteY8" fmla="*/ 330294 h 1981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7437" h="1981726" fill="none" extrusionOk="0">
                <a:moveTo>
                  <a:pt x="0" y="330294"/>
                </a:moveTo>
                <a:cubicBezTo>
                  <a:pt x="-14948" y="142461"/>
                  <a:pt x="137573" y="-14737"/>
                  <a:pt x="330294" y="0"/>
                </a:cubicBezTo>
                <a:cubicBezTo>
                  <a:pt x="570092" y="105915"/>
                  <a:pt x="1764764" y="-84266"/>
                  <a:pt x="2117143" y="0"/>
                </a:cubicBezTo>
                <a:cubicBezTo>
                  <a:pt x="2302726" y="-8078"/>
                  <a:pt x="2422624" y="147809"/>
                  <a:pt x="2447437" y="330294"/>
                </a:cubicBezTo>
                <a:cubicBezTo>
                  <a:pt x="2513555" y="784678"/>
                  <a:pt x="2516262" y="1349750"/>
                  <a:pt x="2447437" y="1651432"/>
                </a:cubicBezTo>
                <a:cubicBezTo>
                  <a:pt x="2462395" y="1827656"/>
                  <a:pt x="2314636" y="1977534"/>
                  <a:pt x="2117143" y="1981726"/>
                </a:cubicBezTo>
                <a:cubicBezTo>
                  <a:pt x="1470676" y="1929448"/>
                  <a:pt x="776529" y="2073965"/>
                  <a:pt x="330294" y="1981726"/>
                </a:cubicBezTo>
                <a:cubicBezTo>
                  <a:pt x="139573" y="1984312"/>
                  <a:pt x="-27788" y="1852802"/>
                  <a:pt x="0" y="1651432"/>
                </a:cubicBezTo>
                <a:cubicBezTo>
                  <a:pt x="15642" y="1359101"/>
                  <a:pt x="9493" y="742254"/>
                  <a:pt x="0" y="330294"/>
                </a:cubicBezTo>
                <a:close/>
              </a:path>
              <a:path w="2447437" h="1981726" stroke="0" extrusionOk="0">
                <a:moveTo>
                  <a:pt x="0" y="330294"/>
                </a:moveTo>
                <a:cubicBezTo>
                  <a:pt x="-29640" y="160278"/>
                  <a:pt x="157347" y="33294"/>
                  <a:pt x="330294" y="0"/>
                </a:cubicBezTo>
                <a:cubicBezTo>
                  <a:pt x="614556" y="97670"/>
                  <a:pt x="1292939" y="23715"/>
                  <a:pt x="2117143" y="0"/>
                </a:cubicBezTo>
                <a:cubicBezTo>
                  <a:pt x="2273696" y="-14686"/>
                  <a:pt x="2456507" y="155279"/>
                  <a:pt x="2447437" y="330294"/>
                </a:cubicBezTo>
                <a:cubicBezTo>
                  <a:pt x="2555985" y="650255"/>
                  <a:pt x="2523971" y="1109657"/>
                  <a:pt x="2447437" y="1651432"/>
                </a:cubicBezTo>
                <a:cubicBezTo>
                  <a:pt x="2454852" y="1829010"/>
                  <a:pt x="2315225" y="1974840"/>
                  <a:pt x="2117143" y="1981726"/>
                </a:cubicBezTo>
                <a:cubicBezTo>
                  <a:pt x="1796505" y="1835356"/>
                  <a:pt x="1072936" y="2127561"/>
                  <a:pt x="330294" y="1981726"/>
                </a:cubicBezTo>
                <a:cubicBezTo>
                  <a:pt x="142705" y="1986831"/>
                  <a:pt x="-10437" y="1833741"/>
                  <a:pt x="0" y="1651432"/>
                </a:cubicBezTo>
                <a:cubicBezTo>
                  <a:pt x="93127" y="1062333"/>
                  <a:pt x="-72372" y="671528"/>
                  <a:pt x="0" y="330294"/>
                </a:cubicBezTo>
                <a:close/>
              </a:path>
            </a:pathLst>
          </a:custGeom>
          <a:solidFill>
            <a:srgbClr val="FFCCFF">
              <a:alpha val="50196"/>
            </a:srgb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266994420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8A961EC-3938-407D-9D16-D91D2A06B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868" y="2217420"/>
            <a:ext cx="6612432" cy="3964616"/>
          </a:xfrm>
          <a:prstGeom prst="rect">
            <a:avLst/>
          </a:prstGeom>
        </p:spPr>
      </p:pic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ym typeface="Montserrat"/>
              </a:rPr>
              <a:t>Les données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6FA67-0C71-4E76-A4E8-48E5DA60ECE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Téléchargeable sur </a:t>
            </a:r>
            <a:r>
              <a:rPr lang="fr-FR" sz="1400" dirty="0">
                <a:hlinkClick r:id="rId4"/>
              </a:rPr>
              <a:t>https://www.kaggle.com/olistbr/brazilian-ecommerce</a:t>
            </a:r>
            <a:r>
              <a:rPr lang="fr-FR" sz="1400" dirty="0"/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152" name="Google Shape;152;p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7</a:t>
            </a:fld>
            <a:endParaRPr lang="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2DD74-AD8F-400F-B454-AE465F61E781}"/>
              </a:ext>
            </a:extLst>
          </p:cNvPr>
          <p:cNvSpPr txBox="1"/>
          <p:nvPr/>
        </p:nvSpPr>
        <p:spPr>
          <a:xfrm>
            <a:off x="4105200" y="2408439"/>
            <a:ext cx="692818" cy="307777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clients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044C3-9C5B-4EFD-A2E3-8485752B77C4}"/>
              </a:ext>
            </a:extLst>
          </p:cNvPr>
          <p:cNvSpPr txBox="1"/>
          <p:nvPr/>
        </p:nvSpPr>
        <p:spPr>
          <a:xfrm>
            <a:off x="3857961" y="3494161"/>
            <a:ext cx="1159292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/>
              <a:t>commandes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372DB-3A90-4B71-B113-273275FBE7CE}"/>
              </a:ext>
            </a:extLst>
          </p:cNvPr>
          <p:cNvSpPr txBox="1"/>
          <p:nvPr/>
        </p:nvSpPr>
        <p:spPr>
          <a:xfrm>
            <a:off x="3883936" y="4748209"/>
            <a:ext cx="1159292" cy="523220"/>
          </a:xfrm>
          <a:prstGeom prst="rect">
            <a:avLst/>
          </a:prstGeom>
          <a:solidFill>
            <a:srgbClr val="FFCC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commande items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7B5B4-4068-493D-B042-C88DF987C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07950" indent="0">
              <a:lnSpc>
                <a:spcPct val="150000"/>
              </a:lnSpc>
              <a:buFont typeface="Proxima Nova"/>
              <a:buNone/>
            </a:pPr>
            <a:r>
              <a:rPr lang="fr-FR" sz="2400" b="1" dirty="0"/>
              <a:t>La plateforme </a:t>
            </a:r>
            <a:r>
              <a:rPr lang="fr-FR" sz="2400" b="1" dirty="0" err="1"/>
              <a:t>Olist</a:t>
            </a:r>
            <a:r>
              <a:rPr lang="fr-FR" sz="2400" b="1" dirty="0"/>
              <a:t> - tables</a:t>
            </a:r>
          </a:p>
          <a:p>
            <a:pPr marL="107950" indent="0">
              <a:lnSpc>
                <a:spcPct val="150000"/>
              </a:lnSpc>
              <a:buFont typeface="Proxima Nova"/>
              <a:buNone/>
            </a:pPr>
            <a:endParaRPr lang="fr-FR" sz="2400" dirty="0"/>
          </a:p>
          <a:p>
            <a:pPr marL="107950" indent="0">
              <a:lnSpc>
                <a:spcPct val="150000"/>
              </a:lnSpc>
              <a:buFont typeface="Proxima Nova"/>
              <a:buNone/>
            </a:pPr>
            <a:r>
              <a:rPr lang="fr-FR" sz="1800" dirty="0" err="1"/>
              <a:t>customers</a:t>
            </a:r>
            <a:endParaRPr lang="fr-FR" sz="1800" dirty="0"/>
          </a:p>
          <a:p>
            <a:pPr marL="565150" lvl="1" indent="0">
              <a:lnSpc>
                <a:spcPct val="150000"/>
              </a:lnSpc>
              <a:buNone/>
            </a:pPr>
            <a:r>
              <a:rPr lang="fr-FR" sz="1800" dirty="0" err="1"/>
              <a:t>geolocation</a:t>
            </a:r>
            <a:endParaRPr lang="fr-FR" sz="1800" dirty="0"/>
          </a:p>
          <a:p>
            <a:pPr marL="565150" lvl="1" indent="0">
              <a:lnSpc>
                <a:spcPct val="150000"/>
              </a:lnSpc>
              <a:buNone/>
            </a:pPr>
            <a:r>
              <a:rPr lang="fr-FR" sz="1800" dirty="0" err="1"/>
              <a:t>orders</a:t>
            </a:r>
            <a:r>
              <a:rPr lang="fr-FR" sz="1800" dirty="0"/>
              <a:t> (</a:t>
            </a:r>
            <a:r>
              <a:rPr lang="fr-FR" sz="1800" dirty="0" err="1"/>
              <a:t>delivery</a:t>
            </a:r>
            <a:r>
              <a:rPr lang="fr-FR" sz="1800" dirty="0"/>
              <a:t>)</a:t>
            </a:r>
          </a:p>
          <a:p>
            <a:pPr marL="1022350" lvl="2" indent="0">
              <a:lnSpc>
                <a:spcPct val="150000"/>
              </a:lnSpc>
              <a:buNone/>
            </a:pPr>
            <a:r>
              <a:rPr lang="fr-FR" sz="1800" dirty="0" err="1"/>
              <a:t>order</a:t>
            </a:r>
            <a:r>
              <a:rPr lang="fr-FR" sz="1800" dirty="0"/>
              <a:t> </a:t>
            </a:r>
            <a:r>
              <a:rPr lang="fr-FR" sz="1800" dirty="0" err="1"/>
              <a:t>reviews</a:t>
            </a:r>
            <a:r>
              <a:rPr lang="fr-FR" sz="1800" dirty="0"/>
              <a:t> </a:t>
            </a:r>
          </a:p>
          <a:p>
            <a:pPr marL="1022350" lvl="2" indent="0">
              <a:lnSpc>
                <a:spcPct val="150000"/>
              </a:lnSpc>
              <a:buNone/>
            </a:pPr>
            <a:r>
              <a:rPr lang="fr-FR" sz="1800" dirty="0" err="1"/>
              <a:t>order</a:t>
            </a:r>
            <a:r>
              <a:rPr lang="fr-FR" sz="1800" dirty="0"/>
              <a:t> </a:t>
            </a:r>
            <a:r>
              <a:rPr lang="fr-FR" sz="1800" dirty="0" err="1"/>
              <a:t>payments</a:t>
            </a:r>
            <a:endParaRPr lang="fr-FR" sz="1800" dirty="0"/>
          </a:p>
          <a:p>
            <a:pPr marL="1022350" lvl="2" indent="0">
              <a:lnSpc>
                <a:spcPct val="150000"/>
              </a:lnSpc>
              <a:buNone/>
            </a:pPr>
            <a:r>
              <a:rPr lang="fr-FR" sz="1800" dirty="0" err="1"/>
              <a:t>order</a:t>
            </a:r>
            <a:r>
              <a:rPr lang="fr-FR" sz="1800" dirty="0"/>
              <a:t> items</a:t>
            </a:r>
          </a:p>
          <a:p>
            <a:pPr marL="1479550" lvl="3" indent="0">
              <a:lnSpc>
                <a:spcPct val="150000"/>
              </a:lnSpc>
              <a:buNone/>
            </a:pPr>
            <a:r>
              <a:rPr lang="fr-FR" sz="1800" dirty="0" err="1"/>
              <a:t>products</a:t>
            </a:r>
            <a:r>
              <a:rPr lang="fr-FR" sz="1800" dirty="0"/>
              <a:t> </a:t>
            </a:r>
          </a:p>
          <a:p>
            <a:pPr marL="1479550" lvl="3" indent="0">
              <a:lnSpc>
                <a:spcPct val="150000"/>
              </a:lnSpc>
              <a:buNone/>
            </a:pPr>
            <a:r>
              <a:rPr lang="fr-FR" sz="1800" dirty="0"/>
              <a:t>	</a:t>
            </a:r>
            <a:r>
              <a:rPr lang="fr-FR" sz="1800" dirty="0" err="1"/>
              <a:t>categories</a:t>
            </a:r>
            <a:endParaRPr lang="fr-FR" sz="1800" dirty="0"/>
          </a:p>
          <a:p>
            <a:pPr marL="565150" lvl="1" indent="0">
              <a:lnSpc>
                <a:spcPct val="150000"/>
              </a:lnSpc>
              <a:buNone/>
            </a:pPr>
            <a:r>
              <a:rPr lang="fr-FR" sz="1800" dirty="0"/>
              <a:t>		</a:t>
            </a:r>
            <a:r>
              <a:rPr lang="fr-FR" sz="1800" dirty="0" err="1"/>
              <a:t>sellers</a:t>
            </a:r>
            <a:r>
              <a:rPr lang="fr-FR" sz="1800" dirty="0"/>
              <a:t> </a:t>
            </a:r>
          </a:p>
          <a:p>
            <a:pPr marL="1936750" lvl="4" indent="0">
              <a:lnSpc>
                <a:spcPct val="150000"/>
              </a:lnSpc>
              <a:buNone/>
            </a:pPr>
            <a:r>
              <a:rPr lang="fr-FR" sz="1800" dirty="0"/>
              <a:t>  </a:t>
            </a:r>
            <a:r>
              <a:rPr lang="fr-FR" sz="1800" dirty="0" err="1"/>
              <a:t>geolocation</a:t>
            </a:r>
            <a:endParaRPr lang="fr-FR" sz="1800" dirty="0"/>
          </a:p>
          <a:p>
            <a:pPr marL="419100" indent="-342900">
              <a:lnSpc>
                <a:spcPct val="150000"/>
              </a:lnSpc>
            </a:pP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345BC2-DE19-40B9-90E0-0BB1ABEF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62" y="3514884"/>
            <a:ext cx="4580738" cy="301815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E6BA74-A07E-4A64-9FE3-8D5AA8CB57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200" y="5185710"/>
            <a:ext cx="5333100" cy="1118389"/>
          </a:xfrm>
        </p:spPr>
        <p:txBody>
          <a:bodyPr/>
          <a:lstStyle/>
          <a:p>
            <a:pPr marL="107950" indent="0">
              <a:buNone/>
            </a:pPr>
            <a:r>
              <a:rPr lang="fr-FR" dirty="0"/>
              <a:t>Clients - group by </a:t>
            </a:r>
            <a:r>
              <a:rPr lang="fr-FR" dirty="0" err="1"/>
              <a:t>unique_customer_id</a:t>
            </a:r>
            <a:endParaRPr lang="fr-FR" dirty="0"/>
          </a:p>
        </p:txBody>
      </p:sp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Préparation des données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7DB57-96AF-4B54-88F1-C9E51773A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107950" indent="0">
              <a:buNone/>
            </a:pPr>
            <a:r>
              <a:rPr lang="fr-FR" sz="2000" b="1" dirty="0"/>
              <a:t>Suppression de commandes encore pas livrés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02" name="Google Shape;202;p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8</a:t>
            </a:fld>
            <a:endParaRPr lang="fr"/>
          </a:p>
        </p:txBody>
      </p:sp>
      <p:grpSp>
        <p:nvGrpSpPr>
          <p:cNvPr id="184" name="Google Shape;184;p9"/>
          <p:cNvGrpSpPr/>
          <p:nvPr/>
        </p:nvGrpSpPr>
        <p:grpSpPr>
          <a:xfrm>
            <a:off x="335590" y="1672289"/>
            <a:ext cx="11123893" cy="896593"/>
            <a:chOff x="2717" y="0"/>
            <a:chExt cx="11123893" cy="630572"/>
          </a:xfrm>
        </p:grpSpPr>
        <p:sp>
          <p:nvSpPr>
            <p:cNvPr id="185" name="Google Shape;185;p9"/>
            <p:cNvSpPr/>
            <p:nvPr/>
          </p:nvSpPr>
          <p:spPr>
            <a:xfrm>
              <a:off x="2717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8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9"/>
            <p:cNvSpPr txBox="1"/>
            <p:nvPr/>
          </p:nvSpPr>
          <p:spPr>
            <a:xfrm>
              <a:off x="318003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nettoyage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données brutes</a:t>
              </a:r>
              <a:endParaRPr sz="1800" dirty="0"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179131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8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9"/>
            <p:cNvSpPr txBox="1"/>
            <p:nvPr/>
          </p:nvSpPr>
          <p:spPr>
            <a:xfrm>
              <a:off x="2494417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usion de tables</a:t>
              </a:r>
              <a:endParaRPr sz="1800" dirty="0"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435554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6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9"/>
            <p:cNvSpPr txBox="1"/>
            <p:nvPr/>
          </p:nvSpPr>
          <p:spPr>
            <a:xfrm>
              <a:off x="467083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nalyse exploratoire</a:t>
              </a:r>
              <a:endParaRPr sz="1800" dirty="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656809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6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9"/>
            <p:cNvSpPr txBox="1"/>
            <p:nvPr/>
          </p:nvSpPr>
          <p:spPr>
            <a:xfrm>
              <a:off x="688338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agregation</a:t>
              </a:r>
              <a:endParaRPr sz="1800" dirty="0"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8708373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4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9"/>
            <p:cNvSpPr txBox="1"/>
            <p:nvPr/>
          </p:nvSpPr>
          <p:spPr>
            <a:xfrm>
              <a:off x="9023659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eature engineering</a:t>
              </a:r>
              <a:endParaRPr sz="1800" dirty="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B2633F-26AF-458F-A046-0BA1DC7CF60A}"/>
              </a:ext>
            </a:extLst>
          </p:cNvPr>
          <p:cNvSpPr/>
          <p:nvPr/>
        </p:nvSpPr>
        <p:spPr>
          <a:xfrm>
            <a:off x="7216254" y="3675920"/>
            <a:ext cx="1496881" cy="392858"/>
          </a:xfrm>
          <a:prstGeom prst="roundRect">
            <a:avLst/>
          </a:prstGeom>
          <a:solidFill>
            <a:srgbClr val="D6EB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commandes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DE3935-B73C-45CB-9016-857A08B9B9F1}"/>
              </a:ext>
            </a:extLst>
          </p:cNvPr>
          <p:cNvSpPr/>
          <p:nvPr/>
        </p:nvSpPr>
        <p:spPr>
          <a:xfrm>
            <a:off x="7153443" y="4603595"/>
            <a:ext cx="1622501" cy="392858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accent3"/>
                </a:solidFill>
              </a:rPr>
              <a:t>commande_items</a:t>
            </a:r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07FCAE-89D5-4263-87BB-A836927BD368}"/>
              </a:ext>
            </a:extLst>
          </p:cNvPr>
          <p:cNvSpPr/>
          <p:nvPr/>
        </p:nvSpPr>
        <p:spPr>
          <a:xfrm>
            <a:off x="9468547" y="4003369"/>
            <a:ext cx="1563634" cy="571500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3"/>
                </a:solidFill>
              </a:rPr>
              <a:t>clients</a:t>
            </a: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0CAA19F2-2B3D-49F3-B016-FE4140B5AC66}"/>
              </a:ext>
            </a:extLst>
          </p:cNvPr>
          <p:cNvSpPr/>
          <p:nvPr/>
        </p:nvSpPr>
        <p:spPr>
          <a:xfrm flipH="1">
            <a:off x="1286326" y="1022103"/>
            <a:ext cx="4686300" cy="560070"/>
          </a:xfrm>
          <a:prstGeom prst="uturnArrow">
            <a:avLst>
              <a:gd name="adj1" fmla="val 16341"/>
              <a:gd name="adj2" fmla="val 25000"/>
              <a:gd name="adj3" fmla="val 25000"/>
              <a:gd name="adj4" fmla="val 43750"/>
              <a:gd name="adj5" fmla="val 9974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Arrow: U-Turn 23">
            <a:extLst>
              <a:ext uri="{FF2B5EF4-FFF2-40B4-BE49-F238E27FC236}">
                <a16:creationId xmlns:a16="http://schemas.microsoft.com/office/drawing/2014/main" id="{7A8C8ED5-5CE3-41E6-96A0-FF313D766B0F}"/>
              </a:ext>
            </a:extLst>
          </p:cNvPr>
          <p:cNvSpPr/>
          <p:nvPr/>
        </p:nvSpPr>
        <p:spPr>
          <a:xfrm flipH="1" flipV="1">
            <a:off x="5794148" y="2568781"/>
            <a:ext cx="4686300" cy="582216"/>
          </a:xfrm>
          <a:prstGeom prst="uturnArrow">
            <a:avLst>
              <a:gd name="adj1" fmla="val 16341"/>
              <a:gd name="adj2" fmla="val 25000"/>
              <a:gd name="adj3" fmla="val 25000"/>
              <a:gd name="adj4" fmla="val 43750"/>
              <a:gd name="adj5" fmla="val 9974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E237-ECF8-4875-B663-B5F7849D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B9FCE-46E3-4DFA-8264-A184B4CB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Confort financier</a:t>
            </a:r>
          </a:p>
          <a:p>
            <a:pPr lvl="1"/>
            <a:r>
              <a:rPr lang="fr-FR" sz="2400" dirty="0"/>
              <a:t>  Nombre de commandes</a:t>
            </a:r>
          </a:p>
          <a:p>
            <a:pPr lvl="1"/>
            <a:r>
              <a:rPr lang="fr-FR" sz="2400" dirty="0"/>
              <a:t>  Montant total dépensé</a:t>
            </a:r>
          </a:p>
          <a:p>
            <a:pPr lvl="1"/>
            <a:endParaRPr lang="fr-FR" sz="2400" dirty="0"/>
          </a:p>
          <a:p>
            <a:r>
              <a:rPr lang="fr-FR" sz="2800" dirty="0"/>
              <a:t>Moyen de paiements</a:t>
            </a:r>
          </a:p>
          <a:p>
            <a:pPr lvl="1"/>
            <a:r>
              <a:rPr lang="fr-FR" sz="2400" dirty="0"/>
              <a:t>Mode de paiement préféré</a:t>
            </a:r>
          </a:p>
          <a:p>
            <a:pPr lvl="1"/>
            <a:endParaRPr lang="fr-FR" sz="2400" dirty="0"/>
          </a:p>
          <a:p>
            <a:r>
              <a:rPr lang="fr-FR" sz="2800" dirty="0"/>
              <a:t>Satisfaction</a:t>
            </a:r>
          </a:p>
          <a:p>
            <a:pPr lvl="1"/>
            <a:r>
              <a:rPr lang="fr-FR" sz="2400" dirty="0"/>
              <a:t>Note moyenne des avis postés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39B76-07D9-442E-87D6-7EE49DC56D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Accessibilité</a:t>
            </a:r>
          </a:p>
          <a:p>
            <a:pPr lvl="1"/>
            <a:r>
              <a:rPr lang="fr-FR" sz="2400" dirty="0"/>
              <a:t>Délai de livraison (date prévisionnelle vs. date de livraison)</a:t>
            </a:r>
          </a:p>
          <a:p>
            <a:pPr lvl="1"/>
            <a:endParaRPr lang="fr-FR" sz="2400" dirty="0"/>
          </a:p>
          <a:p>
            <a:r>
              <a:rPr lang="fr-FR" sz="2800" dirty="0"/>
              <a:t>Produits :</a:t>
            </a:r>
          </a:p>
          <a:p>
            <a:pPr lvl="1"/>
            <a:r>
              <a:rPr lang="fr-FR" sz="2400" dirty="0"/>
              <a:t>Simplification de catégorie (segmentation produit)</a:t>
            </a:r>
          </a:p>
          <a:p>
            <a:pPr lvl="1"/>
            <a:r>
              <a:rPr lang="fr-FR" sz="2400" dirty="0"/>
              <a:t>Catégorie préférée</a:t>
            </a:r>
          </a:p>
          <a:p>
            <a:endParaRPr lang="fr-F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9B4D6-DE50-4C80-AA3D-BEC62641F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 smtClean="0"/>
              <a:pPr lvl="0"/>
              <a:t>9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149623621"/>
      </p:ext>
    </p:extLst>
  </p:cSld>
  <p:clrMapOvr>
    <a:masterClrMapping/>
  </p:clrMapOvr>
</p:sld>
</file>

<file path=ppt/theme/theme1.xml><?xml version="1.0" encoding="utf-8"?>
<a:theme xmlns:a="http://schemas.openxmlformats.org/drawingml/2006/main" name="GoSpearmintCustom">
  <a:themeElements>
    <a:clrScheme name="Custom 9">
      <a:dk1>
        <a:srgbClr val="002060"/>
      </a:dk1>
      <a:lt1>
        <a:srgbClr val="FFFFFF"/>
      </a:lt1>
      <a:dk2>
        <a:srgbClr val="0070C0"/>
      </a:dk2>
      <a:lt2>
        <a:srgbClr val="3399FF"/>
      </a:lt2>
      <a:accent1>
        <a:srgbClr val="000099"/>
      </a:accent1>
      <a:accent2>
        <a:srgbClr val="424242"/>
      </a:accent2>
      <a:accent3>
        <a:srgbClr val="616161"/>
      </a:accent3>
      <a:accent4>
        <a:srgbClr val="999999"/>
      </a:accent4>
      <a:accent5>
        <a:srgbClr val="7070FF"/>
      </a:accent5>
      <a:accent6>
        <a:srgbClr val="FFF176"/>
      </a:accent6>
      <a:hlink>
        <a:srgbClr val="2828FE"/>
      </a:hlink>
      <a:folHlink>
        <a:srgbClr val="7030A0"/>
      </a:folHlink>
    </a:clrScheme>
    <a:fontScheme name="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SpearmintCustom" id="{20769A2B-7F70-4833-87AE-3DD3A1E17310}" vid="{36D87988-1D16-49B5-AA43-108AE6E8A2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GoSpearmintCustom</Template>
  <TotalTime>6381</TotalTime>
  <Words>1149</Words>
  <Application>Microsoft Office PowerPoint</Application>
  <PresentationFormat>Widescreen</PresentationFormat>
  <Paragraphs>302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Proxima Nova</vt:lpstr>
      <vt:lpstr>Montserrat</vt:lpstr>
      <vt:lpstr>Consolas</vt:lpstr>
      <vt:lpstr>Arial</vt:lpstr>
      <vt:lpstr>Calibri</vt:lpstr>
      <vt:lpstr>Lato</vt:lpstr>
      <vt:lpstr>GoSpearmintCustom</vt:lpstr>
      <vt:lpstr>Segmentez des clients d'un site e-commerce</vt:lpstr>
      <vt:lpstr>Sommaire</vt:lpstr>
      <vt:lpstr>01 Présentation de la problématique</vt:lpstr>
      <vt:lpstr>Mission - Segmentation des clients </vt:lpstr>
      <vt:lpstr>Interprétation du problématique </vt:lpstr>
      <vt:lpstr>02 Nettoyage et analyse exploratoire</vt:lpstr>
      <vt:lpstr>Les données</vt:lpstr>
      <vt:lpstr>Préparation des données</vt:lpstr>
      <vt:lpstr>Feature engineering</vt:lpstr>
      <vt:lpstr>Analyse financier: nombre de commandes croissant</vt:lpstr>
      <vt:lpstr>Analyse financier : Moyen et nombre de paiements</vt:lpstr>
      <vt:lpstr>Analyse accessibilité : 80% du commerce en 6 états</vt:lpstr>
      <vt:lpstr>Analyse accessibilité : Délai de livraison</vt:lpstr>
      <vt:lpstr>Analyse produits : simplification de catégories</vt:lpstr>
      <vt:lpstr>Analyse satisfactions : Review Score</vt:lpstr>
      <vt:lpstr>03. Modélisations effectuées</vt:lpstr>
      <vt:lpstr>1. Segmentation RFM (Récence, Fréquence, Monétaire)</vt:lpstr>
      <vt:lpstr>2. Segmentation Kmeans (Récence, Fréquence, Monétaire)</vt:lpstr>
      <vt:lpstr>3. Segmentation KMeans – choix du nombre de clusters (k) </vt:lpstr>
      <vt:lpstr>Kmeans – silhouette scores</vt:lpstr>
      <vt:lpstr>Kmeans (k=7) – Visualisation t-SNE</vt:lpstr>
      <vt:lpstr>Clustering Agglomerative</vt:lpstr>
      <vt:lpstr>DBSCAN</vt:lpstr>
      <vt:lpstr>04 Le modèle final sélectionné  05 Simulation de stabilité</vt:lpstr>
      <vt:lpstr>Segments par Kmeans (k=7) (année février 2017-8)</vt:lpstr>
      <vt:lpstr>Segments change pendant le temps</vt:lpstr>
      <vt:lpstr>Evolution des segments dans le temps</vt:lpstr>
      <vt:lpstr>Profil des segments (février 2017-8)</vt:lpstr>
      <vt:lpstr>Profil des segments – Moyens de paiement</vt:lpstr>
      <vt:lpstr>Profil des segments – catégories préférées</vt:lpstr>
      <vt:lpstr>Stabilité des segments</vt:lpstr>
      <vt:lpstr>06 Conclusion et améliorations à faire</vt:lpstr>
      <vt:lpstr>Améliorations à faire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Anticipez les besoins en consommation électrique de bâtiments</dc:title>
  <dc:creator>Mark Creasey</dc:creator>
  <cp:lastModifiedBy>Mark Creasey</cp:lastModifiedBy>
  <cp:revision>34</cp:revision>
  <dcterms:created xsi:type="dcterms:W3CDTF">2022-02-06T09:59:18Z</dcterms:created>
  <dcterms:modified xsi:type="dcterms:W3CDTF">2022-04-14T17:47:12Z</dcterms:modified>
</cp:coreProperties>
</file>